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6.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3"/>
  </p:notesMasterIdLst>
  <p:handoutMasterIdLst>
    <p:handoutMasterId r:id="rId34"/>
  </p:handoutMasterIdLst>
  <p:sldIdLst>
    <p:sldId id="483" r:id="rId2"/>
    <p:sldId id="486" r:id="rId3"/>
    <p:sldId id="485" r:id="rId4"/>
    <p:sldId id="484" r:id="rId5"/>
    <p:sldId id="284" r:id="rId6"/>
    <p:sldId id="316" r:id="rId7"/>
    <p:sldId id="502" r:id="rId8"/>
    <p:sldId id="501" r:id="rId9"/>
    <p:sldId id="495" r:id="rId10"/>
    <p:sldId id="503" r:id="rId11"/>
    <p:sldId id="487" r:id="rId12"/>
    <p:sldId id="488" r:id="rId13"/>
    <p:sldId id="490" r:id="rId14"/>
    <p:sldId id="489" r:id="rId15"/>
    <p:sldId id="494" r:id="rId16"/>
    <p:sldId id="392" r:id="rId17"/>
    <p:sldId id="398" r:id="rId18"/>
    <p:sldId id="492" r:id="rId19"/>
    <p:sldId id="493" r:id="rId20"/>
    <p:sldId id="496" r:id="rId21"/>
    <p:sldId id="497" r:id="rId22"/>
    <p:sldId id="290" r:id="rId23"/>
    <p:sldId id="291" r:id="rId24"/>
    <p:sldId id="312" r:id="rId25"/>
    <p:sldId id="500" r:id="rId26"/>
    <p:sldId id="307" r:id="rId27"/>
    <p:sldId id="306" r:id="rId28"/>
    <p:sldId id="499" r:id="rId29"/>
    <p:sldId id="319" r:id="rId30"/>
    <p:sldId id="418" r:id="rId31"/>
    <p:sldId id="504" r:id="rId32"/>
  </p:sldIdLst>
  <p:sldSz cx="9144000" cy="5143500" type="screen16x9"/>
  <p:notesSz cx="6819900" cy="9918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003366"/>
    <a:srgbClr val="ED2611"/>
    <a:srgbClr val="FF9933"/>
    <a:srgbClr val="CCD6E0"/>
    <a:srgbClr val="FFCC00"/>
    <a:srgbClr val="8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9" autoAdjust="0"/>
    <p:restoredTop sz="84861" autoAdjust="0"/>
  </p:normalViewPr>
  <p:slideViewPr>
    <p:cSldViewPr snapToGrid="0">
      <p:cViewPr varScale="1">
        <p:scale>
          <a:sx n="82" d="100"/>
          <a:sy n="82" d="100"/>
        </p:scale>
        <p:origin x="108" y="762"/>
      </p:cViewPr>
      <p:guideLst>
        <p:guide orient="horz" pos="162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dirty="0"/>
          </a:p>
        </p:txBody>
      </p:sp>
      <p:sp>
        <p:nvSpPr>
          <p:cNvPr id="50179" name="Rectangle 3"/>
          <p:cNvSpPr>
            <a:spLocks noGrp="1" noChangeArrowheads="1"/>
          </p:cNvSpPr>
          <p:nvPr>
            <p:ph type="dt" sz="quarter" idx="1"/>
          </p:nvPr>
        </p:nvSpPr>
        <p:spPr bwMode="auto">
          <a:xfrm>
            <a:off x="3863975"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endParaRPr lang="de-DE" dirty="0"/>
          </a:p>
        </p:txBody>
      </p:sp>
      <p:sp>
        <p:nvSpPr>
          <p:cNvPr id="50180" name="Rectangle 4"/>
          <p:cNvSpPr>
            <a:spLocks noGrp="1" noChangeArrowheads="1"/>
          </p:cNvSpPr>
          <p:nvPr>
            <p:ph type="ftr" sz="quarter" idx="2"/>
          </p:nvPr>
        </p:nvSpPr>
        <p:spPr bwMode="auto">
          <a:xfrm>
            <a:off x="0"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dirty="0"/>
          </a:p>
        </p:txBody>
      </p:sp>
      <p:sp>
        <p:nvSpPr>
          <p:cNvPr id="50181" name="Rectangle 5"/>
          <p:cNvSpPr>
            <a:spLocks noGrp="1" noChangeArrowheads="1"/>
          </p:cNvSpPr>
          <p:nvPr>
            <p:ph type="sldNum" sz="quarter" idx="3"/>
          </p:nvPr>
        </p:nvSpPr>
        <p:spPr bwMode="auto">
          <a:xfrm>
            <a:off x="3863975"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fld id="{27FFF088-A428-4EAA-B7D9-213B09A2E4F1}" type="slidenum">
              <a:rPr lang="de-DE"/>
              <a:pPr>
                <a:defRPr/>
              </a:pPr>
              <a:t>‹#›</a:t>
            </a:fld>
            <a:endParaRPr lang="de-DE" dirty="0"/>
          </a:p>
        </p:txBody>
      </p:sp>
    </p:spTree>
    <p:extLst>
      <p:ext uri="{BB962C8B-B14F-4D97-AF65-F5344CB8AC3E}">
        <p14:creationId xmlns:p14="http://schemas.microsoft.com/office/powerpoint/2010/main" val="1153477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defTabSz="915136" eaLnBrk="1" hangingPunct="1">
              <a:defRPr sz="1200">
                <a:latin typeface="Verdana" pitchFamily="34" charset="0"/>
                <a:cs typeface="+mn-cs"/>
              </a:defRPr>
            </a:lvl1pPr>
          </a:lstStyle>
          <a:p>
            <a:pPr>
              <a:defRPr/>
            </a:pPr>
            <a:endParaRPr lang="de-DE" dirty="0"/>
          </a:p>
        </p:txBody>
      </p:sp>
      <p:sp>
        <p:nvSpPr>
          <p:cNvPr id="34819" name="Rectangle 3"/>
          <p:cNvSpPr>
            <a:spLocks noGrp="1" noChangeArrowheads="1"/>
          </p:cNvSpPr>
          <p:nvPr>
            <p:ph type="dt" idx="1"/>
          </p:nvPr>
        </p:nvSpPr>
        <p:spPr bwMode="auto">
          <a:xfrm>
            <a:off x="3863975"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algn="r" defTabSz="915136" eaLnBrk="1" hangingPunct="1">
              <a:defRPr sz="1200">
                <a:latin typeface="Verdana" pitchFamily="34" charset="0"/>
                <a:cs typeface="+mn-cs"/>
              </a:defRPr>
            </a:lvl1pPr>
          </a:lstStyle>
          <a:p>
            <a:pPr>
              <a:defRPr/>
            </a:pPr>
            <a:endParaRPr lang="de-DE" dirty="0"/>
          </a:p>
        </p:txBody>
      </p:sp>
      <p:sp>
        <p:nvSpPr>
          <p:cNvPr id="13316" name="Rectangle 4"/>
          <p:cNvSpPr>
            <a:spLocks noGrp="1" noRot="1" noChangeAspect="1" noChangeArrowheads="1" noTextEdit="1"/>
          </p:cNvSpPr>
          <p:nvPr>
            <p:ph type="sldImg" idx="2"/>
          </p:nvPr>
        </p:nvSpPr>
        <p:spPr bwMode="auto">
          <a:xfrm>
            <a:off x="106363" y="744538"/>
            <a:ext cx="6608762" cy="3717925"/>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09638" y="4710113"/>
            <a:ext cx="5000625" cy="446405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4822" name="Rectangle 6"/>
          <p:cNvSpPr>
            <a:spLocks noGrp="1" noChangeArrowheads="1"/>
          </p:cNvSpPr>
          <p:nvPr>
            <p:ph type="ftr" sz="quarter" idx="4"/>
          </p:nvPr>
        </p:nvSpPr>
        <p:spPr bwMode="auto">
          <a:xfrm>
            <a:off x="0"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defTabSz="915136" eaLnBrk="1" hangingPunct="1">
              <a:defRPr sz="1200">
                <a:latin typeface="Times New Roman" pitchFamily="18" charset="0"/>
                <a:cs typeface="+mn-cs"/>
              </a:defRPr>
            </a:lvl1pPr>
          </a:lstStyle>
          <a:p>
            <a:pPr>
              <a:defRPr/>
            </a:pPr>
            <a:endParaRPr lang="de-DE" dirty="0"/>
          </a:p>
        </p:txBody>
      </p:sp>
      <p:sp>
        <p:nvSpPr>
          <p:cNvPr id="34823" name="Rectangle 7"/>
          <p:cNvSpPr>
            <a:spLocks noGrp="1" noChangeArrowheads="1"/>
          </p:cNvSpPr>
          <p:nvPr>
            <p:ph type="sldNum" sz="quarter" idx="5"/>
          </p:nvPr>
        </p:nvSpPr>
        <p:spPr bwMode="auto">
          <a:xfrm>
            <a:off x="3863975"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algn="r" defTabSz="915136" eaLnBrk="1" hangingPunct="1">
              <a:defRPr sz="1200">
                <a:latin typeface="Times New Roman" pitchFamily="18" charset="0"/>
                <a:cs typeface="+mn-cs"/>
              </a:defRPr>
            </a:lvl1pPr>
          </a:lstStyle>
          <a:p>
            <a:pPr>
              <a:defRPr/>
            </a:pPr>
            <a:fld id="{AAF2C253-3A99-4D4E-AA4C-3918A4D5315D}" type="slidenum">
              <a:rPr lang="de-DE"/>
              <a:pPr>
                <a:defRPr/>
              </a:pPr>
              <a:t>‹#›</a:t>
            </a:fld>
            <a:endParaRPr lang="de-DE" dirty="0"/>
          </a:p>
        </p:txBody>
      </p:sp>
    </p:spTree>
    <p:extLst>
      <p:ext uri="{BB962C8B-B14F-4D97-AF65-F5344CB8AC3E}">
        <p14:creationId xmlns:p14="http://schemas.microsoft.com/office/powerpoint/2010/main" val="20696112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Verdana"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Verdana"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Verdana"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Verdana"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a:t>
            </a:fld>
            <a:endParaRPr lang="de-DE" dirty="0"/>
          </a:p>
        </p:txBody>
      </p:sp>
    </p:spTree>
    <p:extLst>
      <p:ext uri="{BB962C8B-B14F-4D97-AF65-F5344CB8AC3E}">
        <p14:creationId xmlns:p14="http://schemas.microsoft.com/office/powerpoint/2010/main" val="2922322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 </a:t>
            </a:r>
            <a:r>
              <a:rPr lang="en-US" dirty="0" err="1"/>
              <a:t>Mudde</a:t>
            </a:r>
            <a:r>
              <a:rPr lang="en-US" dirty="0"/>
              <a:t>, The Populist Zeitgeist, in: Government and Opposition, 39 (2004) 3, S. 543.</a:t>
            </a:r>
            <a:br>
              <a:rPr lang="en-US" dirty="0"/>
            </a:br>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14</a:t>
            </a:fld>
            <a:endParaRPr lang="de-DE" dirty="0"/>
          </a:p>
        </p:txBody>
      </p:sp>
    </p:spTree>
    <p:extLst>
      <p:ext uri="{BB962C8B-B14F-4D97-AF65-F5344CB8AC3E}">
        <p14:creationId xmlns:p14="http://schemas.microsoft.com/office/powerpoint/2010/main" val="71920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17</a:t>
            </a:fld>
            <a:endParaRPr lang="de-DE"/>
          </a:p>
        </p:txBody>
      </p:sp>
    </p:spTree>
    <p:extLst>
      <p:ext uri="{BB962C8B-B14F-4D97-AF65-F5344CB8AC3E}">
        <p14:creationId xmlns:p14="http://schemas.microsoft.com/office/powerpoint/2010/main" val="2460328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Lewandowsky</a:t>
            </a:r>
            <a:r>
              <a:rPr lang="de-DE" dirty="0"/>
              <a:t>, M., Giebler, H., &amp; Wagner, A. (2016)</a:t>
            </a:r>
          </a:p>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18</a:t>
            </a:fld>
            <a:endParaRPr lang="de-DE" dirty="0"/>
          </a:p>
        </p:txBody>
      </p:sp>
    </p:spTree>
    <p:extLst>
      <p:ext uri="{BB962C8B-B14F-4D97-AF65-F5344CB8AC3E}">
        <p14:creationId xmlns:p14="http://schemas.microsoft.com/office/powerpoint/2010/main" val="3431884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Akkerman</a:t>
            </a:r>
            <a:r>
              <a:rPr lang="en-US" dirty="0"/>
              <a:t>, A., </a:t>
            </a:r>
            <a:r>
              <a:rPr lang="en-US" dirty="0" err="1"/>
              <a:t>Mudde</a:t>
            </a:r>
            <a:r>
              <a:rPr lang="en-US" dirty="0"/>
              <a:t>, C., &amp; </a:t>
            </a:r>
            <a:r>
              <a:rPr lang="en-US" dirty="0" err="1"/>
              <a:t>Zaslove</a:t>
            </a:r>
            <a:r>
              <a:rPr lang="en-US" dirty="0"/>
              <a:t>, A. (2014). How Populist Are the People? Measuring Populist Attitudes in Voters. Comparative Political Studies, 47(9), 1324–1353. https://doi.org/10.1177/0010414013512600</a:t>
            </a:r>
          </a:p>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19</a:t>
            </a:fld>
            <a:endParaRPr lang="de-DE" dirty="0"/>
          </a:p>
        </p:txBody>
      </p:sp>
    </p:spTree>
    <p:extLst>
      <p:ext uri="{BB962C8B-B14F-4D97-AF65-F5344CB8AC3E}">
        <p14:creationId xmlns:p14="http://schemas.microsoft.com/office/powerpoint/2010/main" val="255717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a:defRPr/>
            </a:pPr>
            <a:fld id="{335D5F98-EC2C-4A15-A8B3-144DD0CD0805}" type="slidenum">
              <a:rPr lang="da-DK" altLang="da-DK" smtClean="0"/>
              <a:pPr>
                <a:defRPr/>
              </a:pPr>
              <a:t>26</a:t>
            </a:fld>
            <a:endParaRPr lang="da-DK" altLang="da-DK"/>
          </a:p>
        </p:txBody>
      </p:sp>
    </p:spTree>
    <p:extLst>
      <p:ext uri="{BB962C8B-B14F-4D97-AF65-F5344CB8AC3E}">
        <p14:creationId xmlns:p14="http://schemas.microsoft.com/office/powerpoint/2010/main" val="2272855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260350" y="215900"/>
            <a:ext cx="4321175" cy="454025"/>
          </a:xfrm>
          <a:prstGeom prst="rect">
            <a:avLst/>
          </a:prstGeom>
          <a:noFill/>
          <a:ln w="9525">
            <a:noFill/>
            <a:miter lim="800000"/>
            <a:headEnd/>
            <a:tailEnd/>
          </a:ln>
          <a:effectLst/>
        </p:spPr>
        <p:txBody>
          <a:bodyPr lIns="0" tIns="0" rIns="0" bIns="0">
            <a:spAutoFit/>
          </a:bodyPr>
          <a:lstStyle/>
          <a:p>
            <a:pPr eaLnBrk="0" hangingPunct="0">
              <a:lnSpc>
                <a:spcPct val="65000"/>
              </a:lnSpc>
              <a:spcBef>
                <a:spcPct val="50000"/>
              </a:spcBef>
              <a:defRPr/>
            </a:pPr>
            <a:r>
              <a:rPr lang="de-DE" sz="1000" b="1" dirty="0">
                <a:solidFill>
                  <a:srgbClr val="5F5F5F"/>
                </a:solidFill>
              </a:rPr>
              <a:t>Dr. Christoph Nguyen </a:t>
            </a:r>
          </a:p>
          <a:p>
            <a:pPr eaLnBrk="0" hangingPunct="0">
              <a:lnSpc>
                <a:spcPct val="65000"/>
              </a:lnSpc>
              <a:spcBef>
                <a:spcPct val="50000"/>
              </a:spcBef>
              <a:defRPr/>
            </a:pPr>
            <a:r>
              <a:rPr lang="de-DE" sz="1000" b="1" dirty="0">
                <a:solidFill>
                  <a:srgbClr val="5F5F5F"/>
                </a:solidFill>
              </a:rPr>
              <a:t>Otto-Suhr-Institut für Politikwissenschaft</a:t>
            </a:r>
          </a:p>
          <a:p>
            <a:pPr eaLnBrk="0" hangingPunct="0">
              <a:lnSpc>
                <a:spcPct val="65000"/>
              </a:lnSpc>
              <a:spcBef>
                <a:spcPct val="50000"/>
              </a:spcBef>
              <a:defRPr/>
            </a:pPr>
            <a:r>
              <a:rPr lang="de-DE" sz="1000" b="1" dirty="0">
                <a:solidFill>
                  <a:srgbClr val="5F5F5F"/>
                </a:solidFill>
              </a:rPr>
              <a:t>Arbeitsstelle Politisches System Deutschlands</a:t>
            </a: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4999038"/>
            <a:ext cx="9144000" cy="144462"/>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409826" y="3462338"/>
            <a:ext cx="6467475"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409825" y="1934766"/>
            <a:ext cx="6477000" cy="1102519"/>
          </a:xfrm>
        </p:spPr>
        <p:txBody>
          <a:bodyPr lIns="360000" anchor="t"/>
          <a:lstStyle>
            <a:lvl1pPr>
              <a:lnSpc>
                <a:spcPct val="100000"/>
              </a:lnSpc>
              <a:defRPr sz="3600" smtClean="0"/>
            </a:lvl1pPr>
          </a:lstStyle>
          <a:p>
            <a:r>
              <a:rPr lang="de-DE"/>
              <a:t>Titelmasterformat durch Klicken bearbeiten</a:t>
            </a:r>
          </a:p>
        </p:txBody>
      </p:sp>
      <p:sp>
        <p:nvSpPr>
          <p:cNvPr id="7" name="Rectangle 8"/>
          <p:cNvSpPr>
            <a:spLocks noGrp="1" noChangeArrowheads="1"/>
          </p:cNvSpPr>
          <p:nvPr>
            <p:ph type="ftr" sz="quarter" idx="10"/>
          </p:nvPr>
        </p:nvSpPr>
        <p:spPr>
          <a:xfrm>
            <a:off x="3124200" y="4684713"/>
            <a:ext cx="2895600" cy="357187"/>
          </a:xfrm>
        </p:spPr>
        <p:txBody>
          <a:bodyPr/>
          <a:lstStyle>
            <a:lvl1pPr>
              <a:defRPr dirty="0" smtClean="0"/>
            </a:lvl1pPr>
          </a:lstStyle>
          <a:p>
            <a:pPr algn="ctr">
              <a:defRPr/>
            </a:pPr>
            <a:r>
              <a:rPr lang="de-DE" dirty="0"/>
              <a:t>20.04.2017</a:t>
            </a:r>
          </a:p>
        </p:txBody>
      </p:sp>
    </p:spTree>
  </p:cSld>
  <p:clrMapOvr>
    <a:masterClrMapping/>
  </p:clrMapOvr>
  <p:transition spd="slow"/>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32589" y="628650"/>
            <a:ext cx="2160587" cy="4108847"/>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250826" y="628650"/>
            <a:ext cx="6329363" cy="4108847"/>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Rectangle 4"/>
          <p:cNvSpPr>
            <a:spLocks noGrp="1" noChangeArrowheads="1"/>
          </p:cNvSpPr>
          <p:nvPr>
            <p:ph type="dt" sz="half" idx="10"/>
          </p:nvPr>
        </p:nvSpPr>
        <p:spPr>
          <a:ln/>
        </p:spPr>
        <p:txBody>
          <a:bodyPr/>
          <a:lstStyle>
            <a:lvl1pPr>
              <a:defRPr/>
            </a:lvl1pPr>
          </a:lstStyle>
          <a:p>
            <a:pPr>
              <a:defRPr/>
            </a:pPr>
            <a:fld id="{155E11D1-4CF6-4DC0-9FAB-353952C2567D}" type="datetime1">
              <a:rPr lang="en-US" altLang="en-US"/>
              <a:pPr>
                <a:defRPr/>
              </a:pPr>
              <a:t>11/11/2021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Melike Wulfgramm</a:t>
            </a:r>
          </a:p>
        </p:txBody>
      </p:sp>
      <p:sp>
        <p:nvSpPr>
          <p:cNvPr id="6" name="Rectangle 6"/>
          <p:cNvSpPr>
            <a:spLocks noGrp="1" noChangeArrowheads="1"/>
          </p:cNvSpPr>
          <p:nvPr>
            <p:ph type="sldNum" sz="quarter" idx="12"/>
          </p:nvPr>
        </p:nvSpPr>
        <p:spPr>
          <a:ln/>
        </p:spPr>
        <p:txBody>
          <a:bodyPr/>
          <a:lstStyle>
            <a:lvl1pPr>
              <a:defRPr/>
            </a:lvl1pPr>
          </a:lstStyle>
          <a:p>
            <a:pPr>
              <a:defRPr/>
            </a:pPr>
            <a:fld id="{7E509AF1-9451-4C03-ADD2-70145403B712}" type="slidenum">
              <a:rPr lang="en-US" altLang="en-US"/>
              <a:pPr>
                <a:defRPr/>
              </a:pPr>
              <a:t>‹#›</a:t>
            </a:fld>
            <a:endParaRPr lang="en-US" altLang="en-US"/>
          </a:p>
        </p:txBody>
      </p:sp>
    </p:spTree>
    <p:extLst>
      <p:ext uri="{BB962C8B-B14F-4D97-AF65-F5344CB8AC3E}">
        <p14:creationId xmlns:p14="http://schemas.microsoft.com/office/powerpoint/2010/main" val="758542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250826" y="1356122"/>
            <a:ext cx="4244975" cy="3381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1" y="1356122"/>
            <a:ext cx="4244975" cy="3381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9"/>
            <a:ext cx="8229600" cy="85725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p:txBody>
          <a:bodyPr/>
          <a:lstStyle>
            <a:lvl1pPr>
              <a:defRPr/>
            </a:lvl1pPr>
          </a:lstStyle>
          <a:p>
            <a:pPr>
              <a:defRPr/>
            </a:pPr>
            <a:r>
              <a:rPr lang="de-DE" dirty="0"/>
              <a:t>Titel, Datum</a:t>
            </a: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dirty="0"/>
              <a:t>Bild durch Klicken auf Symbol hinzufügen</a:t>
            </a:r>
          </a:p>
        </p:txBody>
      </p:sp>
      <p:sp>
        <p:nvSpPr>
          <p:cNvPr id="4" name="Textplatzhalt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3"/>
          <p:cNvSpPr>
            <a:spLocks noChangeArrowheads="1"/>
          </p:cNvSpPr>
          <p:nvPr/>
        </p:nvSpPr>
        <p:spPr bwMode="auto">
          <a:xfrm>
            <a:off x="0" y="4999038"/>
            <a:ext cx="9144000" cy="144462"/>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38915" name="Rectangle 2"/>
          <p:cNvSpPr>
            <a:spLocks noGrp="1" noChangeArrowheads="1"/>
          </p:cNvSpPr>
          <p:nvPr>
            <p:ph type="body" idx="1"/>
          </p:nvPr>
        </p:nvSpPr>
        <p:spPr bwMode="auto">
          <a:xfrm>
            <a:off x="250825" y="1214438"/>
            <a:ext cx="8642350" cy="36464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916" name="Rectangle 5"/>
          <p:cNvSpPr>
            <a:spLocks noGrp="1" noChangeArrowheads="1"/>
          </p:cNvSpPr>
          <p:nvPr>
            <p:ph type="title"/>
          </p:nvPr>
        </p:nvSpPr>
        <p:spPr bwMode="auto">
          <a:xfrm>
            <a:off x="250825" y="709613"/>
            <a:ext cx="8642350" cy="32226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27688" name="Rectangle 8"/>
          <p:cNvSpPr>
            <a:spLocks noGrp="1" noChangeArrowheads="1"/>
          </p:cNvSpPr>
          <p:nvPr>
            <p:ph type="ftr" sz="quarter" idx="3"/>
          </p:nvPr>
        </p:nvSpPr>
        <p:spPr bwMode="auto">
          <a:xfrm>
            <a:off x="250825" y="4972050"/>
            <a:ext cx="5976938" cy="17145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defRPr sz="1000" b="0" dirty="0" smtClean="0">
                <a:solidFill>
                  <a:srgbClr val="5F5F5F"/>
                </a:solidFill>
                <a:cs typeface="+mn-cs"/>
              </a:defRPr>
            </a:lvl1pPr>
          </a:lstStyle>
          <a:p>
            <a:pPr>
              <a:defRPr/>
            </a:pPr>
            <a:r>
              <a:rPr lang="de-DE" dirty="0"/>
              <a:t>Titel, Datum, …</a:t>
            </a:r>
          </a:p>
        </p:txBody>
      </p:sp>
      <p:pic>
        <p:nvPicPr>
          <p:cNvPr id="38918" name="Picture 24" descr="Logo_RGB_300dpi"/>
          <p:cNvPicPr>
            <a:picLocks noChangeAspect="1" noChangeArrowheads="1"/>
          </p:cNvPicPr>
          <p:nvPr/>
        </p:nvPicPr>
        <p:blipFill>
          <a:blip r:embed="rId14" cstate="print"/>
          <a:srcRect/>
          <a:stretch>
            <a:fillRect/>
          </a:stretch>
        </p:blipFill>
        <p:spPr bwMode="auto">
          <a:xfrm>
            <a:off x="6738938" y="107950"/>
            <a:ext cx="2138362" cy="4254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ransition spd="slow"/>
  <p:hf sldNum="0" hdr="0" dt="0"/>
  <p:txStyles>
    <p:titleStyle>
      <a:lvl1pPr algn="l" rtl="0" fontAlgn="base">
        <a:lnSpc>
          <a:spcPct val="85000"/>
        </a:lnSpc>
        <a:spcBef>
          <a:spcPct val="0"/>
        </a:spcBef>
        <a:spcAft>
          <a:spcPct val="0"/>
        </a:spcAft>
        <a:defRPr sz="3000" b="1">
          <a:solidFill>
            <a:srgbClr val="003366"/>
          </a:solidFill>
          <a:latin typeface="+mj-lt"/>
          <a:ea typeface="+mj-ea"/>
          <a:cs typeface="+mj-cs"/>
        </a:defRPr>
      </a:lvl1pPr>
      <a:lvl2pPr algn="l" rtl="0" fontAlgn="base">
        <a:lnSpc>
          <a:spcPct val="85000"/>
        </a:lnSpc>
        <a:spcBef>
          <a:spcPct val="0"/>
        </a:spcBef>
        <a:spcAft>
          <a:spcPct val="0"/>
        </a:spcAft>
        <a:defRPr sz="3000" b="1">
          <a:solidFill>
            <a:srgbClr val="003366"/>
          </a:solidFill>
          <a:latin typeface="Arial" charset="0"/>
        </a:defRPr>
      </a:lvl2pPr>
      <a:lvl3pPr algn="l" rtl="0" fontAlgn="base">
        <a:lnSpc>
          <a:spcPct val="85000"/>
        </a:lnSpc>
        <a:spcBef>
          <a:spcPct val="0"/>
        </a:spcBef>
        <a:spcAft>
          <a:spcPct val="0"/>
        </a:spcAft>
        <a:defRPr sz="3000" b="1">
          <a:solidFill>
            <a:srgbClr val="003366"/>
          </a:solidFill>
          <a:latin typeface="Arial" charset="0"/>
        </a:defRPr>
      </a:lvl3pPr>
      <a:lvl4pPr algn="l" rtl="0" fontAlgn="base">
        <a:lnSpc>
          <a:spcPct val="85000"/>
        </a:lnSpc>
        <a:spcBef>
          <a:spcPct val="0"/>
        </a:spcBef>
        <a:spcAft>
          <a:spcPct val="0"/>
        </a:spcAft>
        <a:defRPr sz="3000" b="1">
          <a:solidFill>
            <a:srgbClr val="003366"/>
          </a:solidFill>
          <a:latin typeface="Arial" charset="0"/>
        </a:defRPr>
      </a:lvl4pPr>
      <a:lvl5pPr algn="l" rtl="0" fontAlgn="base">
        <a:lnSpc>
          <a:spcPct val="85000"/>
        </a:lnSpc>
        <a:spcBef>
          <a:spcPct val="0"/>
        </a:spcBef>
        <a:spcAft>
          <a:spcPct val="0"/>
        </a:spcAft>
        <a:defRPr sz="3000" b="1">
          <a:solidFill>
            <a:srgbClr val="003366"/>
          </a:solidFill>
          <a:latin typeface="Arial" charset="0"/>
        </a:defRPr>
      </a:lvl5pPr>
      <a:lvl6pPr marL="457200" algn="l" rtl="0" eaLnBrk="1" fontAlgn="base" hangingPunct="1">
        <a:lnSpc>
          <a:spcPct val="85000"/>
        </a:lnSpc>
        <a:spcBef>
          <a:spcPct val="0"/>
        </a:spcBef>
        <a:spcAft>
          <a:spcPct val="0"/>
        </a:spcAft>
        <a:defRPr sz="3000" b="1">
          <a:solidFill>
            <a:srgbClr val="003366"/>
          </a:solidFill>
          <a:latin typeface="Arial" charset="0"/>
        </a:defRPr>
      </a:lvl6pPr>
      <a:lvl7pPr marL="914400" algn="l" rtl="0" eaLnBrk="1" fontAlgn="base" hangingPunct="1">
        <a:lnSpc>
          <a:spcPct val="85000"/>
        </a:lnSpc>
        <a:spcBef>
          <a:spcPct val="0"/>
        </a:spcBef>
        <a:spcAft>
          <a:spcPct val="0"/>
        </a:spcAft>
        <a:defRPr sz="3000" b="1">
          <a:solidFill>
            <a:srgbClr val="003366"/>
          </a:solidFill>
          <a:latin typeface="Arial" charset="0"/>
        </a:defRPr>
      </a:lvl7pPr>
      <a:lvl8pPr marL="1371600" algn="l" rtl="0" eaLnBrk="1" fontAlgn="base" hangingPunct="1">
        <a:lnSpc>
          <a:spcPct val="85000"/>
        </a:lnSpc>
        <a:spcBef>
          <a:spcPct val="0"/>
        </a:spcBef>
        <a:spcAft>
          <a:spcPct val="0"/>
        </a:spcAft>
        <a:defRPr sz="3000" b="1">
          <a:solidFill>
            <a:srgbClr val="003366"/>
          </a:solidFill>
          <a:latin typeface="Arial" charset="0"/>
        </a:defRPr>
      </a:lvl8pPr>
      <a:lvl9pPr marL="1828800" algn="l" rtl="0" eaLnBrk="1" fontAlgn="base" hangingPunct="1">
        <a:lnSpc>
          <a:spcPct val="85000"/>
        </a:lnSpc>
        <a:spcBef>
          <a:spcPct val="0"/>
        </a:spcBef>
        <a:spcAft>
          <a:spcPct val="0"/>
        </a:spcAft>
        <a:defRPr sz="3000" b="1">
          <a:solidFill>
            <a:srgbClr val="003366"/>
          </a:solidFill>
          <a:latin typeface="Arial" charset="0"/>
        </a:defRPr>
      </a:lvl9pPr>
    </p:titleStyle>
    <p:bodyStyle>
      <a:lvl1pPr algn="l" rtl="0" fontAlgn="base">
        <a:lnSpc>
          <a:spcPct val="102000"/>
        </a:lnSpc>
        <a:spcBef>
          <a:spcPts val="500"/>
        </a:spcBef>
        <a:spcAft>
          <a:spcPct val="0"/>
        </a:spcAft>
        <a:buClr>
          <a:srgbClr val="000000"/>
        </a:buClr>
        <a:defRPr>
          <a:solidFill>
            <a:srgbClr val="000000"/>
          </a:solidFill>
          <a:latin typeface="+mn-lt"/>
          <a:ea typeface="+mn-ea"/>
          <a:cs typeface="+mn-cs"/>
        </a:defRPr>
      </a:lvl1pPr>
      <a:lvl2pPr marL="355600" indent="-176213" algn="l" rtl="0" fontAlgn="base">
        <a:lnSpc>
          <a:spcPct val="102000"/>
        </a:lnSpc>
        <a:spcBef>
          <a:spcPts val="500"/>
        </a:spcBef>
        <a:spcAft>
          <a:spcPct val="0"/>
        </a:spcAft>
        <a:buClr>
          <a:srgbClr val="000000"/>
        </a:buClr>
        <a:buChar char="-"/>
        <a:defRPr>
          <a:solidFill>
            <a:srgbClr val="000000"/>
          </a:solidFill>
          <a:latin typeface="+mn-lt"/>
        </a:defRPr>
      </a:lvl2pPr>
      <a:lvl3pPr marL="723900" indent="-188913" algn="l" rtl="0" fontAlgn="base">
        <a:lnSpc>
          <a:spcPct val="102000"/>
        </a:lnSpc>
        <a:spcBef>
          <a:spcPts val="500"/>
        </a:spcBef>
        <a:spcAft>
          <a:spcPct val="0"/>
        </a:spcAft>
        <a:buClr>
          <a:srgbClr val="000000"/>
        </a:buClr>
        <a:buChar char="-"/>
        <a:defRPr>
          <a:solidFill>
            <a:srgbClr val="000000"/>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ctrTitle"/>
          </p:nvPr>
        </p:nvSpPr>
        <p:spPr>
          <a:xfrm>
            <a:off x="250825" y="1597819"/>
            <a:ext cx="8785225" cy="1102519"/>
          </a:xfrm>
        </p:spPr>
        <p:txBody>
          <a:bodyPr/>
          <a:lstStyle/>
          <a:p>
            <a:pPr>
              <a:spcAft>
                <a:spcPts val="600"/>
              </a:spcAft>
            </a:pPr>
            <a:r>
              <a:rPr lang="de-DE" sz="2400" noProof="0" dirty="0"/>
              <a:t>Das Politische System Deutschlands im internationalen Vergleich</a:t>
            </a:r>
            <a:endParaRPr lang="de-DE" altLang="de-DE" sz="2400" b="1" noProof="0" dirty="0"/>
          </a:p>
        </p:txBody>
      </p:sp>
      <p:sp>
        <p:nvSpPr>
          <p:cNvPr id="4099" name="Rectangle 7"/>
          <p:cNvSpPr>
            <a:spLocks noGrp="1" noChangeArrowheads="1"/>
          </p:cNvSpPr>
          <p:nvPr>
            <p:ph type="subTitle" idx="1"/>
          </p:nvPr>
        </p:nvSpPr>
        <p:spPr>
          <a:xfrm>
            <a:off x="250825" y="3481540"/>
            <a:ext cx="8497887" cy="901304"/>
          </a:xfrm>
        </p:spPr>
        <p:txBody>
          <a:bodyPr/>
          <a:lstStyle/>
          <a:p>
            <a:r>
              <a:rPr lang="de-DE" altLang="de-DE" noProof="0" dirty="0"/>
              <a:t>Populismus als Konzept</a:t>
            </a:r>
          </a:p>
        </p:txBody>
      </p:sp>
    </p:spTree>
    <p:extLst>
      <p:ext uri="{BB962C8B-B14F-4D97-AF65-F5344CB8AC3E}">
        <p14:creationId xmlns:p14="http://schemas.microsoft.com/office/powerpoint/2010/main" val="2125001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BB73-C38D-4192-80A6-9EE6A14208D6}"/>
              </a:ext>
            </a:extLst>
          </p:cNvPr>
          <p:cNvSpPr>
            <a:spLocks noGrp="1"/>
          </p:cNvSpPr>
          <p:nvPr>
            <p:ph type="title"/>
          </p:nvPr>
        </p:nvSpPr>
        <p:spPr/>
        <p:txBody>
          <a:bodyPr/>
          <a:lstStyle/>
          <a:p>
            <a:endParaRPr lang="en-US"/>
          </a:p>
        </p:txBody>
      </p:sp>
      <p:pic>
        <p:nvPicPr>
          <p:cNvPr id="1026" name="Picture 2" descr="Image result for Chávez">
            <a:extLst>
              <a:ext uri="{FF2B5EF4-FFF2-40B4-BE49-F238E27FC236}">
                <a16:creationId xmlns:a16="http://schemas.microsoft.com/office/drawing/2014/main" id="{FB32EAEB-2686-4D9D-BB8E-418A46B8F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1875"/>
            <a:ext cx="9150452" cy="395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960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3DF2-8E40-4ED4-B1B0-F4A82DF110EA}"/>
              </a:ext>
            </a:extLst>
          </p:cNvPr>
          <p:cNvSpPr>
            <a:spLocks noGrp="1"/>
          </p:cNvSpPr>
          <p:nvPr>
            <p:ph type="title"/>
          </p:nvPr>
        </p:nvSpPr>
        <p:spPr/>
        <p:txBody>
          <a:bodyPr/>
          <a:lstStyle/>
          <a:p>
            <a:r>
              <a:rPr lang="de-DE" dirty="0"/>
              <a:t>Diskussion und Gemeinsame Übung </a:t>
            </a:r>
          </a:p>
        </p:txBody>
      </p:sp>
      <p:sp>
        <p:nvSpPr>
          <p:cNvPr id="3" name="Content Placeholder 2">
            <a:extLst>
              <a:ext uri="{FF2B5EF4-FFF2-40B4-BE49-F238E27FC236}">
                <a16:creationId xmlns:a16="http://schemas.microsoft.com/office/drawing/2014/main" id="{0458976B-F5AD-48C3-9244-8ECF964238F7}"/>
              </a:ext>
            </a:extLst>
          </p:cNvPr>
          <p:cNvSpPr>
            <a:spLocks noGrp="1"/>
          </p:cNvSpPr>
          <p:nvPr>
            <p:ph idx="1"/>
          </p:nvPr>
        </p:nvSpPr>
        <p:spPr/>
        <p:txBody>
          <a:bodyPr/>
          <a:lstStyle/>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pPr algn="ctr"/>
            <a:r>
              <a:rPr lang="de-DE" sz="3200" dirty="0"/>
              <a:t>Wie definiert ihr Populismus? </a:t>
            </a:r>
          </a:p>
          <a:p>
            <a:pPr algn="ctr"/>
            <a:endParaRPr lang="de-DE" sz="3200" dirty="0"/>
          </a:p>
          <a:p>
            <a:pPr algn="ctr"/>
            <a:r>
              <a:rPr lang="de-DE" sz="3200" dirty="0"/>
              <a:t>Wie würdet ihr Populismus messen? </a:t>
            </a:r>
          </a:p>
        </p:txBody>
      </p:sp>
    </p:spTree>
    <p:extLst>
      <p:ext uri="{BB962C8B-B14F-4D97-AF65-F5344CB8AC3E}">
        <p14:creationId xmlns:p14="http://schemas.microsoft.com/office/powerpoint/2010/main" val="328477085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6BAE-7FAA-4CAE-B557-1CFDB3B08DFB}"/>
              </a:ext>
            </a:extLst>
          </p:cNvPr>
          <p:cNvSpPr>
            <a:spLocks noGrp="1"/>
          </p:cNvSpPr>
          <p:nvPr>
            <p:ph type="title"/>
          </p:nvPr>
        </p:nvSpPr>
        <p:spPr/>
        <p:txBody>
          <a:bodyPr/>
          <a:lstStyle/>
          <a:p>
            <a:r>
              <a:rPr lang="de-DE" dirty="0"/>
              <a:t>Das Problem der Definition </a:t>
            </a:r>
          </a:p>
        </p:txBody>
      </p:sp>
      <p:sp>
        <p:nvSpPr>
          <p:cNvPr id="3" name="Content Placeholder 2">
            <a:extLst>
              <a:ext uri="{FF2B5EF4-FFF2-40B4-BE49-F238E27FC236}">
                <a16:creationId xmlns:a16="http://schemas.microsoft.com/office/drawing/2014/main" id="{1457FFDF-7FD2-4F23-A2B7-81E0B414C888}"/>
              </a:ext>
            </a:extLst>
          </p:cNvPr>
          <p:cNvSpPr>
            <a:spLocks noGrp="1"/>
          </p:cNvSpPr>
          <p:nvPr>
            <p:ph sz="half" idx="1"/>
          </p:nvPr>
        </p:nvSpPr>
        <p:spPr/>
        <p:txBody>
          <a:bodyPr/>
          <a:lstStyle/>
          <a:p>
            <a:pPr marL="285750" indent="-285750">
              <a:buFont typeface="Arial" panose="020B0604020202020204" pitchFamily="34" charset="0"/>
              <a:buChar char="•"/>
            </a:pPr>
            <a:r>
              <a:rPr lang="de-DE" dirty="0"/>
              <a:t>Populisten haben sehr unterschiedliche politische Positionen </a:t>
            </a:r>
          </a:p>
          <a:p>
            <a:pPr marL="641350" lvl="1" indent="-285750">
              <a:buFont typeface="Arial" panose="020B0604020202020204" pitchFamily="34" charset="0"/>
              <a:buChar char="•"/>
            </a:pPr>
            <a:r>
              <a:rPr lang="de-DE" dirty="0"/>
              <a:t>„dünne Ideologie“ </a:t>
            </a:r>
            <a:r>
              <a:rPr lang="de-DE" dirty="0">
                <a:sym typeface="Wingdings" panose="05000000000000000000" pitchFamily="2" charset="2"/>
              </a:rPr>
              <a:t> Kann sowohl politisch links als auch rechts stehen</a:t>
            </a:r>
          </a:p>
          <a:p>
            <a:pPr marL="641350" lvl="1" indent="-285750">
              <a:buFont typeface="Arial" panose="020B0604020202020204" pitchFamily="34" charset="0"/>
              <a:buChar char="•"/>
            </a:pPr>
            <a:r>
              <a:rPr lang="de-DE" dirty="0">
                <a:sym typeface="Wingdings" panose="05000000000000000000" pitchFamily="2" charset="2"/>
              </a:rPr>
              <a:t>„</a:t>
            </a:r>
            <a:r>
              <a:rPr lang="de-DE" dirty="0" err="1">
                <a:sym typeface="Wingdings" panose="05000000000000000000" pitchFamily="2" charset="2"/>
              </a:rPr>
              <a:t>centrist</a:t>
            </a:r>
            <a:r>
              <a:rPr lang="de-DE" dirty="0">
                <a:sym typeface="Wingdings" panose="05000000000000000000" pitchFamily="2" charset="2"/>
              </a:rPr>
              <a:t> </a:t>
            </a:r>
            <a:r>
              <a:rPr lang="de-DE" dirty="0" err="1">
                <a:sym typeface="Wingdings" panose="05000000000000000000" pitchFamily="2" charset="2"/>
              </a:rPr>
              <a:t>populism</a:t>
            </a:r>
            <a:r>
              <a:rPr lang="de-DE" dirty="0">
                <a:sym typeface="Wingdings" panose="05000000000000000000" pitchFamily="2" charset="2"/>
              </a:rPr>
              <a:t>“ ? </a:t>
            </a:r>
          </a:p>
          <a:p>
            <a:pPr marL="285750" indent="-285750">
              <a:buFont typeface="Arial" panose="020B0604020202020204" pitchFamily="34" charset="0"/>
              <a:buChar char="•"/>
            </a:pPr>
            <a:r>
              <a:rPr lang="de-DE" dirty="0">
                <a:sym typeface="Wingdings" panose="05000000000000000000" pitchFamily="2" charset="2"/>
              </a:rPr>
              <a:t>Ideologie oder Stil? </a:t>
            </a:r>
          </a:p>
          <a:p>
            <a:pPr marL="641350" lvl="1" indent="-285750">
              <a:buFont typeface="Arial" panose="020B0604020202020204" pitchFamily="34" charset="0"/>
              <a:buChar char="•"/>
            </a:pPr>
            <a:endParaRPr lang="de-DE" dirty="0">
              <a:sym typeface="Wingdings" panose="05000000000000000000" pitchFamily="2" charset="2"/>
            </a:endParaRPr>
          </a:p>
          <a:p>
            <a:pPr marL="641350" lvl="1" indent="-285750">
              <a:buFont typeface="Arial" panose="020B0604020202020204" pitchFamily="34" charset="0"/>
              <a:buChar char="•"/>
            </a:pPr>
            <a:endParaRPr lang="de-DE" dirty="0"/>
          </a:p>
        </p:txBody>
      </p:sp>
      <p:pic>
        <p:nvPicPr>
          <p:cNvPr id="6" name="Content Placeholder 5">
            <a:extLst>
              <a:ext uri="{FF2B5EF4-FFF2-40B4-BE49-F238E27FC236}">
                <a16:creationId xmlns:a16="http://schemas.microsoft.com/office/drawing/2014/main" id="{2E02FA8B-9893-4166-B85D-2F34846B7091}"/>
              </a:ext>
            </a:extLst>
          </p:cNvPr>
          <p:cNvPicPr>
            <a:picLocks noGrp="1" noChangeAspect="1"/>
          </p:cNvPicPr>
          <p:nvPr>
            <p:ph sz="half" idx="2"/>
          </p:nvPr>
        </p:nvPicPr>
        <p:blipFill>
          <a:blip r:embed="rId2"/>
          <a:stretch>
            <a:fillRect/>
          </a:stretch>
        </p:blipFill>
        <p:spPr>
          <a:xfrm>
            <a:off x="4840031" y="1355725"/>
            <a:ext cx="3861312" cy="3381375"/>
          </a:xfrm>
          <a:prstGeom prst="rect">
            <a:avLst/>
          </a:prstGeom>
        </p:spPr>
      </p:pic>
    </p:spTree>
    <p:extLst>
      <p:ext uri="{BB962C8B-B14F-4D97-AF65-F5344CB8AC3E}">
        <p14:creationId xmlns:p14="http://schemas.microsoft.com/office/powerpoint/2010/main" val="306972641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BFE63-47BC-4C4C-920E-2995F9ABE970}"/>
              </a:ext>
            </a:extLst>
          </p:cNvPr>
          <p:cNvSpPr>
            <a:spLocks noGrp="1"/>
          </p:cNvSpPr>
          <p:nvPr>
            <p:ph type="title"/>
          </p:nvPr>
        </p:nvSpPr>
        <p:spPr/>
        <p:txBody>
          <a:bodyPr/>
          <a:lstStyle/>
          <a:p>
            <a:r>
              <a:rPr lang="de-DE" dirty="0"/>
              <a:t>Populismus als Politik oder Kommunikationsstil </a:t>
            </a:r>
          </a:p>
        </p:txBody>
      </p:sp>
      <p:sp>
        <p:nvSpPr>
          <p:cNvPr id="3" name="Content Placeholder 2">
            <a:extLst>
              <a:ext uri="{FF2B5EF4-FFF2-40B4-BE49-F238E27FC236}">
                <a16:creationId xmlns:a16="http://schemas.microsoft.com/office/drawing/2014/main" id="{35D79775-56DB-4548-8D75-CC4F07FDE604}"/>
              </a:ext>
            </a:extLst>
          </p:cNvPr>
          <p:cNvSpPr>
            <a:spLocks noGrp="1"/>
          </p:cNvSpPr>
          <p:nvPr>
            <p:ph sz="half" idx="1"/>
          </p:nvPr>
        </p:nvSpPr>
        <p:spPr/>
        <p:txBody>
          <a:bodyPr/>
          <a:lstStyle/>
          <a:p>
            <a:pPr marL="285750" indent="-285750">
              <a:buFont typeface="Arial" panose="020B0604020202020204" pitchFamily="34" charset="0"/>
              <a:buChar char="•"/>
            </a:pPr>
            <a:r>
              <a:rPr lang="de-DE" dirty="0"/>
              <a:t>Emotionalisierend</a:t>
            </a:r>
          </a:p>
          <a:p>
            <a:pPr marL="285750" indent="-285750">
              <a:buFont typeface="Arial" panose="020B0604020202020204" pitchFamily="34" charset="0"/>
              <a:buChar char="•"/>
            </a:pPr>
            <a:r>
              <a:rPr lang="de-DE" dirty="0"/>
              <a:t>Volksnah – Idealisierung einer Volksgruppe  </a:t>
            </a:r>
          </a:p>
          <a:p>
            <a:pPr marL="285750" indent="-285750">
              <a:buFont typeface="Arial" panose="020B0604020202020204" pitchFamily="34" charset="0"/>
              <a:buChar char="•"/>
            </a:pPr>
            <a:r>
              <a:rPr lang="de-DE" dirty="0"/>
              <a:t>Gegen „traditionelle“ Eliten </a:t>
            </a:r>
          </a:p>
          <a:p>
            <a:pPr marL="285750" indent="-285750">
              <a:buFont typeface="Arial" panose="020B0604020202020204" pitchFamily="34" charset="0"/>
              <a:buChar char="•"/>
            </a:pPr>
            <a:r>
              <a:rPr lang="de-DE" dirty="0"/>
              <a:t>Vereinfachend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9" name="Content Placeholder 8">
            <a:extLst>
              <a:ext uri="{FF2B5EF4-FFF2-40B4-BE49-F238E27FC236}">
                <a16:creationId xmlns:a16="http://schemas.microsoft.com/office/drawing/2014/main" id="{6271E9D6-FF31-44B5-962D-85593DBE943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41937" y="1808162"/>
            <a:ext cx="2857500" cy="2476500"/>
          </a:xfrm>
          <a:prstGeom prst="rect">
            <a:avLst/>
          </a:prstGeom>
        </p:spPr>
      </p:pic>
    </p:spTree>
    <p:extLst>
      <p:ext uri="{BB962C8B-B14F-4D97-AF65-F5344CB8AC3E}">
        <p14:creationId xmlns:p14="http://schemas.microsoft.com/office/powerpoint/2010/main" val="12000917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684D-B974-437B-B60F-9F62C0D7A85A}"/>
              </a:ext>
            </a:extLst>
          </p:cNvPr>
          <p:cNvSpPr>
            <a:spLocks noGrp="1"/>
          </p:cNvSpPr>
          <p:nvPr>
            <p:ph type="title"/>
          </p:nvPr>
        </p:nvSpPr>
        <p:spPr/>
        <p:txBody>
          <a:bodyPr/>
          <a:lstStyle/>
          <a:p>
            <a:r>
              <a:rPr lang="de-DE" dirty="0"/>
              <a:t>Populismus als Ideologie</a:t>
            </a:r>
          </a:p>
        </p:txBody>
      </p:sp>
      <p:sp>
        <p:nvSpPr>
          <p:cNvPr id="6" name="Content Placeholder 5">
            <a:extLst>
              <a:ext uri="{FF2B5EF4-FFF2-40B4-BE49-F238E27FC236}">
                <a16:creationId xmlns:a16="http://schemas.microsoft.com/office/drawing/2014/main" id="{9F04AAB6-F3E9-4BDB-9354-44749DEC220D}"/>
              </a:ext>
            </a:extLst>
          </p:cNvPr>
          <p:cNvSpPr>
            <a:spLocks noGrp="1"/>
          </p:cNvSpPr>
          <p:nvPr>
            <p:ph idx="1"/>
          </p:nvPr>
        </p:nvSpPr>
        <p:spPr/>
        <p:txBody>
          <a:bodyPr/>
          <a:lstStyle/>
          <a:p>
            <a:r>
              <a:rPr lang="de-DE" dirty="0"/>
              <a:t>„Eine Ideologie, die davon ausgeht, dass die Gesellschaft in zwei homogene, antagonistische Gruppen getrennt ist, das 'reine Volk' und die 'korrupte Elite', und die geltend macht, dass Politik ein Ausdruck der </a:t>
            </a:r>
            <a:r>
              <a:rPr lang="de-DE" i="1" dirty="0" err="1"/>
              <a:t>volonté</a:t>
            </a:r>
            <a:r>
              <a:rPr lang="de-DE" i="1" dirty="0"/>
              <a:t> </a:t>
            </a:r>
            <a:r>
              <a:rPr lang="de-DE" i="1" dirty="0" err="1"/>
              <a:t>générale</a:t>
            </a:r>
            <a:r>
              <a:rPr lang="de-DE" dirty="0"/>
              <a:t> oder des allgemeinen Volkswillens sein soll„  </a:t>
            </a:r>
          </a:p>
          <a:p>
            <a:endParaRPr lang="de-DE" dirty="0"/>
          </a:p>
          <a:p>
            <a:pPr marL="285750" indent="-285750">
              <a:buFont typeface="Arial" panose="020B0604020202020204" pitchFamily="34" charset="0"/>
              <a:buChar char="•"/>
            </a:pPr>
            <a:r>
              <a:rPr lang="de-DE" dirty="0"/>
              <a:t>Unterkonzepte </a:t>
            </a:r>
          </a:p>
          <a:p>
            <a:pPr marL="641350" lvl="1" indent="-285750">
              <a:buFont typeface="Arial" panose="020B0604020202020204" pitchFamily="34" charset="0"/>
              <a:buChar char="•"/>
            </a:pPr>
            <a:r>
              <a:rPr lang="de-DE" dirty="0"/>
              <a:t>Volkszentriertheit </a:t>
            </a:r>
          </a:p>
          <a:p>
            <a:pPr marL="641350" lvl="1" indent="-285750">
              <a:buFont typeface="Arial" panose="020B0604020202020204" pitchFamily="34" charset="0"/>
              <a:buChar char="•"/>
            </a:pPr>
            <a:r>
              <a:rPr lang="de-DE" dirty="0"/>
              <a:t>Anti-Eliten Politik  </a:t>
            </a:r>
          </a:p>
          <a:p>
            <a:pPr marL="641350" lvl="1" indent="-285750">
              <a:buFont typeface="Arial" panose="020B0604020202020204" pitchFamily="34" charset="0"/>
              <a:buChar char="•"/>
            </a:pPr>
            <a:r>
              <a:rPr lang="de-DE" dirty="0"/>
              <a:t>(manichäisch)</a:t>
            </a:r>
          </a:p>
        </p:txBody>
      </p:sp>
    </p:spTree>
    <p:extLst>
      <p:ext uri="{BB962C8B-B14F-4D97-AF65-F5344CB8AC3E}">
        <p14:creationId xmlns:p14="http://schemas.microsoft.com/office/powerpoint/2010/main" val="4224254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3F52DE-5AD3-4642-8805-9B6F756FC6CB}"/>
              </a:ext>
            </a:extLst>
          </p:cNvPr>
          <p:cNvSpPr>
            <a:spLocks noGrp="1"/>
          </p:cNvSpPr>
          <p:nvPr>
            <p:ph type="title"/>
          </p:nvPr>
        </p:nvSpPr>
        <p:spPr/>
        <p:txBody>
          <a:bodyPr/>
          <a:lstStyle/>
          <a:p>
            <a:r>
              <a:rPr lang="de-DE" dirty="0"/>
              <a:t>Populismus als Ideologie </a:t>
            </a:r>
          </a:p>
        </p:txBody>
      </p:sp>
      <p:pic>
        <p:nvPicPr>
          <p:cNvPr id="5" name="e0rIGviT6x4MvCN-">
            <a:hlinkClick r:id="" action="ppaction://media"/>
            <a:extLst>
              <a:ext uri="{FF2B5EF4-FFF2-40B4-BE49-F238E27FC236}">
                <a16:creationId xmlns:a16="http://schemas.microsoft.com/office/drawing/2014/main" id="{8DAFB37F-8925-4F24-B194-4526031BDBF9}"/>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682625" y="1355725"/>
            <a:ext cx="3381375" cy="3381375"/>
          </a:xfrm>
        </p:spPr>
      </p:pic>
      <p:pic>
        <p:nvPicPr>
          <p:cNvPr id="8" name="Content Placeholder 7">
            <a:extLst>
              <a:ext uri="{FF2B5EF4-FFF2-40B4-BE49-F238E27FC236}">
                <a16:creationId xmlns:a16="http://schemas.microsoft.com/office/drawing/2014/main" id="{51E25B28-1FAC-4FBF-8778-3CC97E697718}"/>
              </a:ext>
            </a:extLst>
          </p:cNvPr>
          <p:cNvPicPr>
            <a:picLocks noGrp="1" noChangeAspect="1"/>
          </p:cNvPicPr>
          <p:nvPr>
            <p:ph sz="half" idx="2"/>
          </p:nvPr>
        </p:nvPicPr>
        <p:blipFill>
          <a:blip r:embed="rId5"/>
          <a:stretch>
            <a:fillRect/>
          </a:stretch>
        </p:blipFill>
        <p:spPr>
          <a:xfrm>
            <a:off x="4216399" y="1143468"/>
            <a:ext cx="4572000" cy="994240"/>
          </a:xfrm>
          <a:prstGeom prst="rect">
            <a:avLst/>
          </a:prstGeom>
        </p:spPr>
      </p:pic>
      <p:pic>
        <p:nvPicPr>
          <p:cNvPr id="11" name="Picture 10">
            <a:extLst>
              <a:ext uri="{FF2B5EF4-FFF2-40B4-BE49-F238E27FC236}">
                <a16:creationId xmlns:a16="http://schemas.microsoft.com/office/drawing/2014/main" id="{748DCE5C-F5A6-4289-BF5B-742A2FD7810B}"/>
              </a:ext>
            </a:extLst>
          </p:cNvPr>
          <p:cNvPicPr>
            <a:picLocks noChangeAspect="1"/>
          </p:cNvPicPr>
          <p:nvPr/>
        </p:nvPicPr>
        <p:blipFill>
          <a:blip r:embed="rId6"/>
          <a:stretch>
            <a:fillRect/>
          </a:stretch>
        </p:blipFill>
        <p:spPr>
          <a:xfrm>
            <a:off x="4216399" y="2249301"/>
            <a:ext cx="4572000" cy="1242801"/>
          </a:xfrm>
          <a:prstGeom prst="rect">
            <a:avLst/>
          </a:prstGeom>
        </p:spPr>
      </p:pic>
      <p:pic>
        <p:nvPicPr>
          <p:cNvPr id="12" name="Picture 11">
            <a:extLst>
              <a:ext uri="{FF2B5EF4-FFF2-40B4-BE49-F238E27FC236}">
                <a16:creationId xmlns:a16="http://schemas.microsoft.com/office/drawing/2014/main" id="{7B10D6FA-B1AD-42E8-9231-3A1F58D98BB8}"/>
              </a:ext>
            </a:extLst>
          </p:cNvPr>
          <p:cNvPicPr>
            <a:picLocks noChangeAspect="1"/>
          </p:cNvPicPr>
          <p:nvPr/>
        </p:nvPicPr>
        <p:blipFill>
          <a:blip r:embed="rId7"/>
          <a:stretch>
            <a:fillRect/>
          </a:stretch>
        </p:blipFill>
        <p:spPr>
          <a:xfrm>
            <a:off x="4216399" y="3629197"/>
            <a:ext cx="4572000" cy="1143000"/>
          </a:xfrm>
          <a:prstGeom prst="rect">
            <a:avLst/>
          </a:prstGeom>
        </p:spPr>
      </p:pic>
    </p:spTree>
    <p:extLst>
      <p:ext uri="{BB962C8B-B14F-4D97-AF65-F5344CB8AC3E}">
        <p14:creationId xmlns:p14="http://schemas.microsoft.com/office/powerpoint/2010/main" val="15735916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0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p:cTn id="20"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B715-0E5D-4ACD-A3EE-EB20FD39EC53}"/>
              </a:ext>
            </a:extLst>
          </p:cNvPr>
          <p:cNvSpPr>
            <a:spLocks noGrp="1"/>
          </p:cNvSpPr>
          <p:nvPr>
            <p:ph type="title"/>
          </p:nvPr>
        </p:nvSpPr>
        <p:spPr/>
        <p:txBody>
          <a:bodyPr/>
          <a:lstStyle/>
          <a:p>
            <a:r>
              <a:rPr lang="en-US" noProof="0" dirty="0" err="1"/>
              <a:t>Wir</a:t>
            </a:r>
            <a:r>
              <a:rPr lang="en-US" noProof="0" dirty="0"/>
              <a:t> </a:t>
            </a:r>
            <a:r>
              <a:rPr lang="en-US" noProof="0" dirty="0" err="1"/>
              <a:t>sind</a:t>
            </a:r>
            <a:r>
              <a:rPr lang="en-US" noProof="0" dirty="0"/>
              <a:t> das Volk – We are the people </a:t>
            </a:r>
          </a:p>
        </p:txBody>
      </p:sp>
      <p:pic>
        <p:nvPicPr>
          <p:cNvPr id="6" name="Content Placeholder 5">
            <a:extLst>
              <a:ext uri="{FF2B5EF4-FFF2-40B4-BE49-F238E27FC236}">
                <a16:creationId xmlns:a16="http://schemas.microsoft.com/office/drawing/2014/main" id="{9E5E3F2A-CF81-4711-8B01-E84BC1DDB4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5719465"/>
          </a:xfrm>
        </p:spPr>
      </p:pic>
    </p:spTree>
    <p:extLst>
      <p:ext uri="{BB962C8B-B14F-4D97-AF65-F5344CB8AC3E}">
        <p14:creationId xmlns:p14="http://schemas.microsoft.com/office/powerpoint/2010/main" val="411575652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BBAD-62AD-4CE3-905B-D03F707F6AC4}"/>
              </a:ext>
            </a:extLst>
          </p:cNvPr>
          <p:cNvSpPr>
            <a:spLocks noGrp="1"/>
          </p:cNvSpPr>
          <p:nvPr>
            <p:ph type="title"/>
          </p:nvPr>
        </p:nvSpPr>
        <p:spPr>
          <a:xfrm>
            <a:off x="250825" y="709613"/>
            <a:ext cx="8642350" cy="322262"/>
          </a:xfrm>
        </p:spPr>
        <p:txBody>
          <a:bodyPr/>
          <a:lstStyle/>
          <a:p>
            <a:r>
              <a:rPr lang="en-US" noProof="0" dirty="0"/>
              <a:t>(</a:t>
            </a:r>
            <a:r>
              <a:rPr lang="en-US" noProof="0" dirty="0" err="1"/>
              <a:t>Rechts</a:t>
            </a:r>
            <a:r>
              <a:rPr lang="en-US" noProof="0" dirty="0"/>
              <a:t>) </a:t>
            </a:r>
            <a:r>
              <a:rPr lang="en-US" noProof="0" dirty="0" err="1"/>
              <a:t>Populismus</a:t>
            </a:r>
            <a:endParaRPr lang="en-US" noProof="0" dirty="0"/>
          </a:p>
        </p:txBody>
      </p:sp>
      <p:sp>
        <p:nvSpPr>
          <p:cNvPr id="3" name="Content Placeholder 2">
            <a:extLst>
              <a:ext uri="{FF2B5EF4-FFF2-40B4-BE49-F238E27FC236}">
                <a16:creationId xmlns:a16="http://schemas.microsoft.com/office/drawing/2014/main" id="{320D2B5E-E706-4EFB-86EA-385FE0C3E2B4}"/>
              </a:ext>
            </a:extLst>
          </p:cNvPr>
          <p:cNvSpPr>
            <a:spLocks noGrp="1"/>
          </p:cNvSpPr>
          <p:nvPr>
            <p:ph sz="half" idx="1"/>
          </p:nvPr>
        </p:nvSpPr>
        <p:spPr>
          <a:xfrm>
            <a:off x="250826" y="1356122"/>
            <a:ext cx="3437254" cy="3551158"/>
          </a:xfrm>
        </p:spPr>
        <p:txBody>
          <a:bodyPr/>
          <a:lstStyle/>
          <a:p>
            <a:pPr marL="285750" indent="-285750">
              <a:buFont typeface="Arial" panose="020B0604020202020204" pitchFamily="34" charset="0"/>
              <a:buChar char="•"/>
            </a:pPr>
            <a:r>
              <a:rPr lang="de-DE" sz="2400" noProof="0" dirty="0"/>
              <a:t> Unterscheidung zwischen Volk und Elite</a:t>
            </a:r>
          </a:p>
          <a:p>
            <a:pPr marL="285750" indent="-285750">
              <a:buFont typeface="Arial" panose="020B0604020202020204" pitchFamily="34" charset="0"/>
              <a:buChar char="•"/>
            </a:pPr>
            <a:r>
              <a:rPr lang="de-DE" sz="2400" noProof="0" dirty="0"/>
              <a:t>Unterscheidung zwischen “</a:t>
            </a:r>
            <a:r>
              <a:rPr lang="de-DE" sz="2400" dirty="0"/>
              <a:t>Volk” und “Anderen / </a:t>
            </a:r>
            <a:r>
              <a:rPr lang="de-DE" sz="2400" dirty="0" err="1"/>
              <a:t>Draussen</a:t>
            </a:r>
            <a:r>
              <a:rPr lang="de-DE" sz="2400" dirty="0"/>
              <a:t>”</a:t>
            </a:r>
            <a:endParaRPr lang="de-DE" sz="2400" noProof="0" dirty="0"/>
          </a:p>
          <a:p>
            <a:pPr marL="641350" lvl="1" indent="-285750">
              <a:buFont typeface="Arial" panose="020B0604020202020204" pitchFamily="34" charset="0"/>
              <a:buChar char="•"/>
            </a:pPr>
            <a:r>
              <a:rPr lang="de-DE" sz="2000" noProof="0" dirty="0"/>
              <a:t>Migranten </a:t>
            </a:r>
          </a:p>
          <a:p>
            <a:pPr marL="641350" lvl="1" indent="-285750">
              <a:buFont typeface="Arial" panose="020B0604020202020204" pitchFamily="34" charset="0"/>
              <a:buChar char="•"/>
            </a:pPr>
            <a:r>
              <a:rPr lang="de-DE" sz="2000" dirty="0"/>
              <a:t>Minderheiten </a:t>
            </a:r>
          </a:p>
          <a:p>
            <a:pPr marL="641350" lvl="1" indent="-285750">
              <a:buFont typeface="Arial" panose="020B0604020202020204" pitchFamily="34" charset="0"/>
              <a:buChar char="•"/>
            </a:pPr>
            <a:endParaRPr lang="de-DE" sz="2000" dirty="0"/>
          </a:p>
          <a:p>
            <a:pPr marL="641350" lvl="1" indent="-285750">
              <a:buFont typeface="Arial" panose="020B0604020202020204" pitchFamily="34" charset="0"/>
              <a:buChar char="•"/>
            </a:pPr>
            <a:endParaRPr lang="de-DE" sz="2000" noProof="0" dirty="0"/>
          </a:p>
          <a:p>
            <a:pPr marL="641350" lvl="1" indent="-285750">
              <a:buFont typeface="Arial" panose="020B0604020202020204" pitchFamily="34" charset="0"/>
              <a:buChar char="•"/>
            </a:pPr>
            <a:endParaRPr lang="de-DE" sz="2000" noProof="0" dirty="0"/>
          </a:p>
          <a:p>
            <a:pPr marL="641350" lvl="1" indent="-285750">
              <a:buFont typeface="Arial" panose="020B0604020202020204" pitchFamily="34" charset="0"/>
              <a:buChar char="•"/>
            </a:pPr>
            <a:endParaRPr lang="de-DE" sz="2000" noProof="0" dirty="0"/>
          </a:p>
          <a:p>
            <a:pPr marL="285750" indent="-285750">
              <a:buFont typeface="Arial" panose="020B0604020202020204" pitchFamily="34" charset="0"/>
              <a:buChar char="•"/>
            </a:pPr>
            <a:endParaRPr lang="de-DE" sz="2400" noProof="0" dirty="0"/>
          </a:p>
          <a:p>
            <a:pPr marL="285750" indent="-285750">
              <a:buFont typeface="Arial" panose="020B0604020202020204" pitchFamily="34" charset="0"/>
              <a:buChar char="•"/>
            </a:pPr>
            <a:endParaRPr lang="de-DE" sz="2400" noProof="0" dirty="0"/>
          </a:p>
        </p:txBody>
      </p:sp>
      <p:pic>
        <p:nvPicPr>
          <p:cNvPr id="5" name="Picture 4">
            <a:extLst>
              <a:ext uri="{FF2B5EF4-FFF2-40B4-BE49-F238E27FC236}">
                <a16:creationId xmlns:a16="http://schemas.microsoft.com/office/drawing/2014/main" id="{F1D1CA4A-72D5-4B2B-B261-77791B1B3888}"/>
              </a:ext>
            </a:extLst>
          </p:cNvPr>
          <p:cNvPicPr>
            <a:picLocks noChangeAspect="1"/>
          </p:cNvPicPr>
          <p:nvPr/>
        </p:nvPicPr>
        <p:blipFill rotWithShape="1">
          <a:blip r:embed="rId3">
            <a:extLst>
              <a:ext uri="{28A0092B-C50C-407E-A947-70E740481C1C}">
                <a14:useLocalDpi xmlns:a14="http://schemas.microsoft.com/office/drawing/2010/main" val="0"/>
              </a:ext>
            </a:extLst>
          </a:blip>
          <a:srcRect l="17702" r="9935"/>
          <a:stretch/>
        </p:blipFill>
        <p:spPr>
          <a:xfrm>
            <a:off x="5509894" y="107319"/>
            <a:ext cx="3383280" cy="2497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Content Placeholder 8">
            <a:extLst>
              <a:ext uri="{FF2B5EF4-FFF2-40B4-BE49-F238E27FC236}">
                <a16:creationId xmlns:a16="http://schemas.microsoft.com/office/drawing/2014/main" id="{71F549C8-654F-4B98-92B1-F4A165C08943}"/>
              </a:ext>
            </a:extLst>
          </p:cNvPr>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5556" b="5556"/>
          <a:stretch/>
        </p:blipFill>
        <p:spPr>
          <a:xfrm>
            <a:off x="5509894" y="2645893"/>
            <a:ext cx="3383280" cy="2255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384563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34E2-37DB-4396-A5CD-7EDF574CDE8A}"/>
              </a:ext>
            </a:extLst>
          </p:cNvPr>
          <p:cNvSpPr>
            <a:spLocks noGrp="1"/>
          </p:cNvSpPr>
          <p:nvPr>
            <p:ph type="title"/>
          </p:nvPr>
        </p:nvSpPr>
        <p:spPr/>
        <p:txBody>
          <a:bodyPr/>
          <a:lstStyle/>
          <a:p>
            <a:r>
              <a:rPr lang="de-DE" dirty="0"/>
              <a:t>Beispiel: Populistische Einstellungen von Politikern </a:t>
            </a:r>
          </a:p>
        </p:txBody>
      </p:sp>
      <p:pic>
        <p:nvPicPr>
          <p:cNvPr id="9" name="Content Placeholder 8">
            <a:extLst>
              <a:ext uri="{FF2B5EF4-FFF2-40B4-BE49-F238E27FC236}">
                <a16:creationId xmlns:a16="http://schemas.microsoft.com/office/drawing/2014/main" id="{502DFAEB-5DDB-4618-9617-83B1EFD99C85}"/>
              </a:ext>
            </a:extLst>
          </p:cNvPr>
          <p:cNvPicPr>
            <a:picLocks noGrp="1" noChangeAspect="1"/>
          </p:cNvPicPr>
          <p:nvPr>
            <p:ph idx="1"/>
          </p:nvPr>
        </p:nvPicPr>
        <p:blipFill>
          <a:blip r:embed="rId3"/>
          <a:stretch>
            <a:fillRect/>
          </a:stretch>
        </p:blipFill>
        <p:spPr>
          <a:xfrm>
            <a:off x="1384511" y="1292259"/>
            <a:ext cx="6374977" cy="3646487"/>
          </a:xfrm>
          <a:prstGeom prst="rect">
            <a:avLst/>
          </a:prstGeom>
        </p:spPr>
      </p:pic>
    </p:spTree>
    <p:extLst>
      <p:ext uri="{BB962C8B-B14F-4D97-AF65-F5344CB8AC3E}">
        <p14:creationId xmlns:p14="http://schemas.microsoft.com/office/powerpoint/2010/main" val="1410398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5CAF-9ABA-4411-9D7E-F6E824565F8C}"/>
              </a:ext>
            </a:extLst>
          </p:cNvPr>
          <p:cNvSpPr>
            <a:spLocks noGrp="1"/>
          </p:cNvSpPr>
          <p:nvPr>
            <p:ph type="title"/>
          </p:nvPr>
        </p:nvSpPr>
        <p:spPr/>
        <p:txBody>
          <a:bodyPr/>
          <a:lstStyle/>
          <a:p>
            <a:r>
              <a:rPr lang="de-DE" dirty="0"/>
              <a:t>Beispiel: Populistische Einstellungen </a:t>
            </a:r>
          </a:p>
        </p:txBody>
      </p:sp>
      <p:pic>
        <p:nvPicPr>
          <p:cNvPr id="5" name="Content Placeholder 4">
            <a:extLst>
              <a:ext uri="{FF2B5EF4-FFF2-40B4-BE49-F238E27FC236}">
                <a16:creationId xmlns:a16="http://schemas.microsoft.com/office/drawing/2014/main" id="{49AA5F3A-46D3-44C7-BB61-0DCFB1DB2BC1}"/>
              </a:ext>
            </a:extLst>
          </p:cNvPr>
          <p:cNvPicPr>
            <a:picLocks noGrp="1" noChangeAspect="1"/>
          </p:cNvPicPr>
          <p:nvPr>
            <p:ph idx="1"/>
          </p:nvPr>
        </p:nvPicPr>
        <p:blipFill>
          <a:blip r:embed="rId3"/>
          <a:stretch>
            <a:fillRect/>
          </a:stretch>
        </p:blipFill>
        <p:spPr>
          <a:xfrm>
            <a:off x="1112833" y="1214438"/>
            <a:ext cx="6918334" cy="3646487"/>
          </a:xfrm>
          <a:prstGeom prst="rect">
            <a:avLst/>
          </a:prstGeom>
        </p:spPr>
      </p:pic>
    </p:spTree>
    <p:extLst>
      <p:ext uri="{BB962C8B-B14F-4D97-AF65-F5344CB8AC3E}">
        <p14:creationId xmlns:p14="http://schemas.microsoft.com/office/powerpoint/2010/main" val="95920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D0D8-F81D-4A95-BCEC-8A1C4015237A}"/>
              </a:ext>
            </a:extLst>
          </p:cNvPr>
          <p:cNvSpPr>
            <a:spLocks noGrp="1"/>
          </p:cNvSpPr>
          <p:nvPr>
            <p:ph type="title"/>
          </p:nvPr>
        </p:nvSpPr>
        <p:spPr/>
        <p:txBody>
          <a:bodyPr/>
          <a:lstStyle/>
          <a:p>
            <a:r>
              <a:rPr lang="de-DE" dirty="0"/>
              <a:t>3</a:t>
            </a:r>
          </a:p>
        </p:txBody>
      </p:sp>
      <p:sp>
        <p:nvSpPr>
          <p:cNvPr id="3" name="Content Placeholder 2">
            <a:extLst>
              <a:ext uri="{FF2B5EF4-FFF2-40B4-BE49-F238E27FC236}">
                <a16:creationId xmlns:a16="http://schemas.microsoft.com/office/drawing/2014/main" id="{E9AC65E4-8328-4AC1-929A-E476370039EC}"/>
              </a:ext>
            </a:extLst>
          </p:cNvPr>
          <p:cNvSpPr>
            <a:spLocks noGrp="1"/>
          </p:cNvSpPr>
          <p:nvPr>
            <p:ph idx="1"/>
          </p:nvPr>
        </p:nvSpPr>
        <p:spPr/>
        <p:txBody>
          <a:bodyPr/>
          <a:lstStyle/>
          <a:p>
            <a:endParaRPr lang="de-DE"/>
          </a:p>
        </p:txBody>
      </p:sp>
      <p:pic>
        <p:nvPicPr>
          <p:cNvPr id="4" name="Grafik 8">
            <a:extLst>
              <a:ext uri="{FF2B5EF4-FFF2-40B4-BE49-F238E27FC236}">
                <a16:creationId xmlns:a16="http://schemas.microsoft.com/office/drawing/2014/main" id="{3A1BA04A-FBF4-46B7-9FBB-C2D84F9C4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78892" cy="2919261"/>
          </a:xfrm>
          <a:prstGeom prst="rect">
            <a:avLst/>
          </a:prstGeom>
        </p:spPr>
      </p:pic>
      <p:pic>
        <p:nvPicPr>
          <p:cNvPr id="5" name="Grafik 4">
            <a:extLst>
              <a:ext uri="{FF2B5EF4-FFF2-40B4-BE49-F238E27FC236}">
                <a16:creationId xmlns:a16="http://schemas.microsoft.com/office/drawing/2014/main" id="{2EBD95FA-9FF7-4660-AAD4-EC8646DFE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2516695"/>
            <a:ext cx="5148064" cy="2720213"/>
          </a:xfrm>
          <a:prstGeom prst="rect">
            <a:avLst/>
          </a:prstGeom>
        </p:spPr>
      </p:pic>
      <p:pic>
        <p:nvPicPr>
          <p:cNvPr id="6" name="Grafik 6">
            <a:extLst>
              <a:ext uri="{FF2B5EF4-FFF2-40B4-BE49-F238E27FC236}">
                <a16:creationId xmlns:a16="http://schemas.microsoft.com/office/drawing/2014/main" id="{2523DAD2-E4D5-40BF-973C-A9CF8EFF0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16696"/>
            <a:ext cx="4114800" cy="2733675"/>
          </a:xfrm>
          <a:prstGeom prst="rect">
            <a:avLst/>
          </a:prstGeom>
        </p:spPr>
      </p:pic>
      <p:pic>
        <p:nvPicPr>
          <p:cNvPr id="7" name="Inhaltsplatzhalter 3">
            <a:extLst>
              <a:ext uri="{FF2B5EF4-FFF2-40B4-BE49-F238E27FC236}">
                <a16:creationId xmlns:a16="http://schemas.microsoft.com/office/drawing/2014/main" id="{58CBB7A1-DA5A-40F1-9750-FBB817767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378892" y="0"/>
            <a:ext cx="4765108" cy="2680374"/>
          </a:xfrm>
          <a:prstGeom prst="rect">
            <a:avLst/>
          </a:prstGeom>
          <a:noFill/>
          <a:ln w="9525">
            <a:noFill/>
            <a:miter lim="800000"/>
            <a:headEnd/>
            <a:tailEnd/>
          </a:ln>
        </p:spPr>
      </p:pic>
    </p:spTree>
    <p:extLst>
      <p:ext uri="{BB962C8B-B14F-4D97-AF65-F5344CB8AC3E}">
        <p14:creationId xmlns:p14="http://schemas.microsoft.com/office/powerpoint/2010/main" val="2662378042"/>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5F6FA-D17D-4A9E-BCC5-D4FADBDCBBDF}"/>
              </a:ext>
            </a:extLst>
          </p:cNvPr>
          <p:cNvSpPr>
            <a:spLocks noGrp="1"/>
          </p:cNvSpPr>
          <p:nvPr>
            <p:ph type="title"/>
          </p:nvPr>
        </p:nvSpPr>
        <p:spPr/>
        <p:txBody>
          <a:bodyPr/>
          <a:lstStyle/>
          <a:p>
            <a:r>
              <a:rPr lang="de-DE" dirty="0"/>
              <a:t>Die AfD</a:t>
            </a:r>
          </a:p>
        </p:txBody>
      </p:sp>
      <p:sp>
        <p:nvSpPr>
          <p:cNvPr id="6" name="Text Placeholder 5">
            <a:extLst>
              <a:ext uri="{FF2B5EF4-FFF2-40B4-BE49-F238E27FC236}">
                <a16:creationId xmlns:a16="http://schemas.microsoft.com/office/drawing/2014/main" id="{E578A2F3-E15D-46AC-9B7C-1C0B306140DD}"/>
              </a:ext>
            </a:extLst>
          </p:cNvPr>
          <p:cNvSpPr>
            <a:spLocks noGrp="1"/>
          </p:cNvSpPr>
          <p:nvPr>
            <p:ph type="body" idx="1"/>
          </p:nvPr>
        </p:nvSpPr>
        <p:spPr/>
        <p:txBody>
          <a:bodyPr/>
          <a:lstStyle/>
          <a:p>
            <a:r>
              <a:rPr lang="de-DE" dirty="0"/>
              <a:t>Eine Kurzer Überblick </a:t>
            </a:r>
          </a:p>
        </p:txBody>
      </p:sp>
    </p:spTree>
    <p:extLst>
      <p:ext uri="{BB962C8B-B14F-4D97-AF65-F5344CB8AC3E}">
        <p14:creationId xmlns:p14="http://schemas.microsoft.com/office/powerpoint/2010/main" val="286079290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09987-0E62-4958-AEE3-2456772983D3}"/>
              </a:ext>
            </a:extLst>
          </p:cNvPr>
          <p:cNvSpPr>
            <a:spLocks noGrp="1"/>
          </p:cNvSpPr>
          <p:nvPr>
            <p:ph type="title"/>
          </p:nvPr>
        </p:nvSpPr>
        <p:spPr/>
        <p:txBody>
          <a:bodyPr/>
          <a:lstStyle/>
          <a:p>
            <a:endParaRPr lang="de-DE"/>
          </a:p>
        </p:txBody>
      </p:sp>
      <p:sp>
        <p:nvSpPr>
          <p:cNvPr id="5" name="Content Placeholder 4">
            <a:extLst>
              <a:ext uri="{FF2B5EF4-FFF2-40B4-BE49-F238E27FC236}">
                <a16:creationId xmlns:a16="http://schemas.microsoft.com/office/drawing/2014/main" id="{0A5AEAB1-3D8E-4A1D-AA53-FD5026D47E30}"/>
              </a:ext>
            </a:extLst>
          </p:cNvPr>
          <p:cNvSpPr>
            <a:spLocks noGrp="1"/>
          </p:cNvSpPr>
          <p:nvPr>
            <p:ph idx="1"/>
          </p:nvPr>
        </p:nvSpPr>
        <p:spPr/>
        <p:txBody>
          <a:bodyPr/>
          <a:lstStyle/>
          <a:p>
            <a:endParaRPr lang="de-DE"/>
          </a:p>
        </p:txBody>
      </p:sp>
      <p:pic>
        <p:nvPicPr>
          <p:cNvPr id="6" name="Inhaltsplatzhalter 8">
            <a:extLst>
              <a:ext uri="{FF2B5EF4-FFF2-40B4-BE49-F238E27FC236}">
                <a16:creationId xmlns:a16="http://schemas.microsoft.com/office/drawing/2014/main" id="{D5829728-D159-4B14-9803-529F61D3A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133475" y="39657"/>
            <a:ext cx="6877050" cy="5064185"/>
          </a:xfrm>
          <a:prstGeom prst="rect">
            <a:avLst/>
          </a:prstGeom>
          <a:noFill/>
          <a:ln w="9525">
            <a:noFill/>
            <a:miter lim="800000"/>
            <a:headEnd/>
            <a:tailEnd/>
          </a:ln>
        </p:spPr>
      </p:pic>
      <p:sp>
        <p:nvSpPr>
          <p:cNvPr id="7" name="Ellipse 2">
            <a:extLst>
              <a:ext uri="{FF2B5EF4-FFF2-40B4-BE49-F238E27FC236}">
                <a16:creationId xmlns:a16="http://schemas.microsoft.com/office/drawing/2014/main" id="{2FBEF49A-F689-493C-85A1-CD51F25AD7F5}"/>
              </a:ext>
            </a:extLst>
          </p:cNvPr>
          <p:cNvSpPr/>
          <p:nvPr/>
        </p:nvSpPr>
        <p:spPr bwMode="auto">
          <a:xfrm>
            <a:off x="1926450" y="1214438"/>
            <a:ext cx="1997850" cy="2176462"/>
          </a:xfrm>
          <a:prstGeom prst="ellipse">
            <a:avLst/>
          </a:prstGeom>
          <a:no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b="1"/>
          </a:p>
        </p:txBody>
      </p:sp>
    </p:spTree>
    <p:extLst>
      <p:ext uri="{BB962C8B-B14F-4D97-AF65-F5344CB8AC3E}">
        <p14:creationId xmlns:p14="http://schemas.microsoft.com/office/powerpoint/2010/main" val="78093513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39757" y="0"/>
            <a:ext cx="6864485" cy="5081470"/>
          </a:xfrm>
        </p:spPr>
      </p:pic>
      <p:sp>
        <p:nvSpPr>
          <p:cNvPr id="4" name="Title 3">
            <a:extLst>
              <a:ext uri="{FF2B5EF4-FFF2-40B4-BE49-F238E27FC236}">
                <a16:creationId xmlns:a16="http://schemas.microsoft.com/office/drawing/2014/main" id="{2F29D593-F15A-4690-8888-3A68EB4E30A8}"/>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1643507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pic>
        <p:nvPicPr>
          <p:cNvPr id="4" name="Inhaltsplatzhalt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96251" y="-2592"/>
            <a:ext cx="7281104" cy="5146092"/>
          </a:xfrm>
        </p:spPr>
      </p:pic>
    </p:spTree>
    <p:extLst>
      <p:ext uri="{BB962C8B-B14F-4D97-AF65-F5344CB8AC3E}">
        <p14:creationId xmlns:p14="http://schemas.microsoft.com/office/powerpoint/2010/main" val="99341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90606" y="274755"/>
            <a:ext cx="6962788" cy="4593990"/>
          </a:xfrm>
        </p:spPr>
      </p:pic>
      <p:sp>
        <p:nvSpPr>
          <p:cNvPr id="3" name="Ellipse 2"/>
          <p:cNvSpPr/>
          <p:nvPr/>
        </p:nvSpPr>
        <p:spPr bwMode="auto">
          <a:xfrm>
            <a:off x="3221850" y="1653648"/>
            <a:ext cx="3186354" cy="2160240"/>
          </a:xfrm>
          <a:prstGeom prst="ellipse">
            <a:avLst/>
          </a:prstGeom>
          <a:no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b="1"/>
          </a:p>
        </p:txBody>
      </p:sp>
    </p:spTree>
    <p:extLst>
      <p:ext uri="{BB962C8B-B14F-4D97-AF65-F5344CB8AC3E}">
        <p14:creationId xmlns:p14="http://schemas.microsoft.com/office/powerpoint/2010/main" val="29562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90606" y="274755"/>
            <a:ext cx="6962788" cy="4593990"/>
          </a:xfrm>
        </p:spPr>
      </p:pic>
      <p:sp>
        <p:nvSpPr>
          <p:cNvPr id="2" name="Titel 1"/>
          <p:cNvSpPr>
            <a:spLocks noGrp="1"/>
          </p:cNvSpPr>
          <p:nvPr>
            <p:ph type="title"/>
          </p:nvPr>
        </p:nvSpPr>
        <p:spPr/>
        <p:txBody>
          <a:bodyPr/>
          <a:lstStyle/>
          <a:p>
            <a:endParaRPr lang="en-US"/>
          </a:p>
        </p:txBody>
      </p:sp>
      <p:sp>
        <p:nvSpPr>
          <p:cNvPr id="3" name="Ellipse 2"/>
          <p:cNvSpPr/>
          <p:nvPr/>
        </p:nvSpPr>
        <p:spPr bwMode="auto">
          <a:xfrm>
            <a:off x="5286931" y="274754"/>
            <a:ext cx="3186354" cy="4593989"/>
          </a:xfrm>
          <a:prstGeom prst="ellipse">
            <a:avLst/>
          </a:prstGeom>
          <a:no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hangingPunct="0"/>
            <a:endParaRPr lang="en-US" b="1"/>
          </a:p>
        </p:txBody>
      </p:sp>
    </p:spTree>
    <p:extLst>
      <p:ext uri="{BB962C8B-B14F-4D97-AF65-F5344CB8AC3E}">
        <p14:creationId xmlns:p14="http://schemas.microsoft.com/office/powerpoint/2010/main" val="1267060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464344"/>
            <a:ext cx="9144000" cy="6072187"/>
          </a:xfrm>
        </p:spPr>
      </p:pic>
    </p:spTree>
    <p:extLst>
      <p:ext uri="{BB962C8B-B14F-4D97-AF65-F5344CB8AC3E}">
        <p14:creationId xmlns:p14="http://schemas.microsoft.com/office/powerpoint/2010/main" val="462006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0190" y="0"/>
            <a:ext cx="7550341" cy="5129790"/>
          </a:xfrm>
          <a:prstGeom prst="rect">
            <a:avLst/>
          </a:prstGeom>
        </p:spPr>
      </p:pic>
      <p:pic>
        <p:nvPicPr>
          <p:cNvPr id="4" name="Inhaltsplatzhalt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99916" y="13710"/>
            <a:ext cx="3483006" cy="5221900"/>
          </a:xfrm>
        </p:spPr>
      </p:pic>
    </p:spTree>
    <p:extLst>
      <p:ext uri="{BB962C8B-B14F-4D97-AF65-F5344CB8AC3E}">
        <p14:creationId xmlns:p14="http://schemas.microsoft.com/office/powerpoint/2010/main" val="165712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A55C-6976-4CCC-B3B2-2A5521AB6947}"/>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F8F4EA2A-C975-4A41-A6A5-0C1DE850C708}"/>
              </a:ext>
            </a:extLst>
          </p:cNvPr>
          <p:cNvSpPr>
            <a:spLocks noGrp="1"/>
          </p:cNvSpPr>
          <p:nvPr>
            <p:ph idx="1"/>
          </p:nvPr>
        </p:nvSpPr>
        <p:spPr/>
        <p:txBody>
          <a:bodyPr/>
          <a:lstStyle/>
          <a:p>
            <a:endParaRPr lang="de-DE"/>
          </a:p>
        </p:txBody>
      </p:sp>
      <p:pic>
        <p:nvPicPr>
          <p:cNvPr id="5" name="Grafik 3">
            <a:extLst>
              <a:ext uri="{FF2B5EF4-FFF2-40B4-BE49-F238E27FC236}">
                <a16:creationId xmlns:a16="http://schemas.microsoft.com/office/drawing/2014/main" id="{A07E8FEF-ADE1-4024-8A60-DDC06B579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25" y="0"/>
            <a:ext cx="9071249" cy="4860925"/>
          </a:xfrm>
          <a:prstGeom prst="rect">
            <a:avLst/>
          </a:prstGeom>
        </p:spPr>
      </p:pic>
    </p:spTree>
    <p:extLst>
      <p:ext uri="{BB962C8B-B14F-4D97-AF65-F5344CB8AC3E}">
        <p14:creationId xmlns:p14="http://schemas.microsoft.com/office/powerpoint/2010/main" val="267410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8575" y="0"/>
            <a:ext cx="6867525" cy="3881645"/>
          </a:xfr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7035" y="0"/>
            <a:ext cx="2348880" cy="3321464"/>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212" y="2571750"/>
            <a:ext cx="4150788" cy="2594243"/>
          </a:xfrm>
          <a:prstGeom prst="rect">
            <a:avLst/>
          </a:prstGeom>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72" y="2567245"/>
            <a:ext cx="5108528" cy="2600351"/>
          </a:xfrm>
          <a:prstGeom prst="rect">
            <a:avLst/>
          </a:prstGeom>
        </p:spPr>
      </p:pic>
    </p:spTree>
    <p:extLst>
      <p:ext uri="{BB962C8B-B14F-4D97-AF65-F5344CB8AC3E}">
        <p14:creationId xmlns:p14="http://schemas.microsoft.com/office/powerpoint/2010/main" val="186852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B7BC-97E2-48C4-B39E-6F002EFF7A3C}"/>
              </a:ext>
            </a:extLst>
          </p:cNvPr>
          <p:cNvSpPr>
            <a:spLocks noGrp="1"/>
          </p:cNvSpPr>
          <p:nvPr>
            <p:ph type="title"/>
          </p:nvPr>
        </p:nvSpPr>
        <p:spPr/>
        <p:txBody>
          <a:bodyPr/>
          <a:lstStyle/>
          <a:p>
            <a:r>
              <a:rPr lang="de-DE" dirty="0"/>
              <a:t>Überblick </a:t>
            </a:r>
          </a:p>
        </p:txBody>
      </p:sp>
      <p:sp>
        <p:nvSpPr>
          <p:cNvPr id="6" name="Content Placeholder 5">
            <a:extLst>
              <a:ext uri="{FF2B5EF4-FFF2-40B4-BE49-F238E27FC236}">
                <a16:creationId xmlns:a16="http://schemas.microsoft.com/office/drawing/2014/main" id="{34B47A97-AED9-4C10-888B-66B711301452}"/>
              </a:ext>
            </a:extLst>
          </p:cNvPr>
          <p:cNvSpPr>
            <a:spLocks noGrp="1"/>
          </p:cNvSpPr>
          <p:nvPr>
            <p:ph idx="1"/>
          </p:nvPr>
        </p:nvSpPr>
        <p:spPr/>
        <p:txBody>
          <a:bodyPr/>
          <a:lstStyle/>
          <a:p>
            <a:endParaRPr lang="de-DE" dirty="0"/>
          </a:p>
          <a:p>
            <a:pPr marL="285750" indent="-285750">
              <a:buFont typeface="Arial" panose="020B0604020202020204" pitchFamily="34" charset="0"/>
              <a:buChar char="•"/>
            </a:pPr>
            <a:r>
              <a:rPr lang="de-DE" sz="2800" dirty="0"/>
              <a:t>Was ist Populismus ?</a:t>
            </a:r>
          </a:p>
          <a:p>
            <a:pPr marL="285750" indent="-285750">
              <a:buFont typeface="Arial" panose="020B0604020202020204" pitchFamily="34" charset="0"/>
              <a:buChar char="•"/>
            </a:pPr>
            <a:r>
              <a:rPr lang="de-DE" sz="2800" dirty="0"/>
              <a:t>Wie (und wo)  wird Populismus gemessen? </a:t>
            </a:r>
          </a:p>
          <a:p>
            <a:pPr marL="285750" indent="-285750">
              <a:buFont typeface="Arial" panose="020B0604020202020204" pitchFamily="34" charset="0"/>
              <a:buChar char="•"/>
            </a:pPr>
            <a:r>
              <a:rPr lang="de-DE" sz="2800" dirty="0"/>
              <a:t>Eine kurze Geschichte der AfD </a:t>
            </a:r>
          </a:p>
        </p:txBody>
      </p:sp>
    </p:spTree>
    <p:extLst>
      <p:ext uri="{BB962C8B-B14F-4D97-AF65-F5344CB8AC3E}">
        <p14:creationId xmlns:p14="http://schemas.microsoft.com/office/powerpoint/2010/main" val="1496344350"/>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noProof="0" dirty="0"/>
              <a:t>Ergebnisse der Wahl 2017</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671" y="1214438"/>
            <a:ext cx="7854657" cy="3646487"/>
          </a:xfrm>
        </p:spPr>
      </p:pic>
    </p:spTree>
    <p:extLst>
      <p:ext uri="{BB962C8B-B14F-4D97-AF65-F5344CB8AC3E}">
        <p14:creationId xmlns:p14="http://schemas.microsoft.com/office/powerpoint/2010/main" val="1078227645"/>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B0E033BB-495C-426C-B94D-3C1BCF9F3496}"/>
              </a:ext>
            </a:extLst>
          </p:cNvPr>
          <p:cNvSpPr>
            <a:spLocks noGrp="1"/>
          </p:cNvSpPr>
          <p:nvPr>
            <p:ph type="title"/>
          </p:nvPr>
        </p:nvSpPr>
        <p:spPr>
          <a:xfrm>
            <a:off x="250825" y="709613"/>
            <a:ext cx="8642350" cy="322262"/>
          </a:xfrm>
        </p:spPr>
        <p:txBody>
          <a:bodyPr/>
          <a:lstStyle/>
          <a:p>
            <a:r>
              <a:rPr lang="de-DE" noProof="0" dirty="0"/>
              <a:t>Ergebnisse der Wahl 2021</a:t>
            </a:r>
            <a:endParaRPr lang="en-US" dirty="0"/>
          </a:p>
        </p:txBody>
      </p:sp>
      <p:pic>
        <p:nvPicPr>
          <p:cNvPr id="6" name="Picture 4" descr="Bundestagswahl 2021">
            <a:extLst>
              <a:ext uri="{FF2B5EF4-FFF2-40B4-BE49-F238E27FC236}">
                <a16:creationId xmlns:a16="http://schemas.microsoft.com/office/drawing/2014/main" id="{1094867C-CA67-429C-9908-E8B24384F3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6672" y="1214438"/>
            <a:ext cx="6490656" cy="364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83696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FF53-2A91-483B-9388-C6ACE665F834}"/>
              </a:ext>
            </a:extLst>
          </p:cNvPr>
          <p:cNvSpPr>
            <a:spLocks noGrp="1"/>
          </p:cNvSpPr>
          <p:nvPr>
            <p:ph type="title"/>
          </p:nvPr>
        </p:nvSpPr>
        <p:spPr/>
        <p:txBody>
          <a:bodyPr/>
          <a:lstStyle/>
          <a:p>
            <a:r>
              <a:rPr lang="de-DE" dirty="0"/>
              <a:t>Was ist Populismus? </a:t>
            </a:r>
          </a:p>
        </p:txBody>
      </p:sp>
      <p:sp>
        <p:nvSpPr>
          <p:cNvPr id="4" name="Text Placeholder 3">
            <a:extLst>
              <a:ext uri="{FF2B5EF4-FFF2-40B4-BE49-F238E27FC236}">
                <a16:creationId xmlns:a16="http://schemas.microsoft.com/office/drawing/2014/main" id="{B3BF06DF-F322-44AC-8C06-C2C45D76D82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89656817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is populism</a:t>
            </a:r>
            <a:r>
              <a:rPr lang="en-US" baseline="0" dirty="0"/>
              <a:t>? II </a:t>
            </a:r>
            <a:endParaRPr lang="en-US" dirty="0"/>
          </a:p>
        </p:txBody>
      </p:sp>
      <p:sp>
        <p:nvSpPr>
          <p:cNvPr id="3" name="Inhaltsplatzhalter 2"/>
          <p:cNvSpPr>
            <a:spLocks noGrp="1"/>
          </p:cNvSpPr>
          <p:nvPr>
            <p:ph idx="4294967295"/>
          </p:nvPr>
        </p:nvSpPr>
        <p:spPr>
          <a:xfrm>
            <a:off x="1257300" y="1314450"/>
            <a:ext cx="6572250" cy="3543300"/>
          </a:xfrm>
        </p:spPr>
        <p:txBody>
          <a:bodyPr/>
          <a:lstStyle/>
          <a:p>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580" y="0"/>
            <a:ext cx="7527127" cy="5143500"/>
          </a:xfrm>
          <a:prstGeom prst="rect">
            <a:avLst/>
          </a:prstGeom>
        </p:spPr>
      </p:pic>
    </p:spTree>
    <p:extLst>
      <p:ext uri="{BB962C8B-B14F-4D97-AF65-F5344CB8AC3E}">
        <p14:creationId xmlns:p14="http://schemas.microsoft.com/office/powerpoint/2010/main" val="1039031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Kanye weiß was es heißt </a:t>
            </a:r>
          </a:p>
        </p:txBody>
      </p:sp>
      <p:pic>
        <p:nvPicPr>
          <p:cNvPr id="4" name="Inhaltsplatzhalt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30154" y="1200150"/>
            <a:ext cx="4184070" cy="3347256"/>
          </a:xfr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3034" y="2575979"/>
            <a:ext cx="4279404" cy="2139702"/>
          </a:xfrm>
          <a:prstGeom prst="rect">
            <a:avLst/>
          </a:prstGeom>
        </p:spPr>
      </p:pic>
    </p:spTree>
    <p:extLst>
      <p:ext uri="{BB962C8B-B14F-4D97-AF65-F5344CB8AC3E}">
        <p14:creationId xmlns:p14="http://schemas.microsoft.com/office/powerpoint/2010/main" val="18855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C840-F5B9-4BB2-84F8-AA88D60FBE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BB4BE7-B678-46B4-ACE6-7718C80840E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E08F5E2-E8EC-4147-B239-E06B965F9072}"/>
              </a:ext>
            </a:extLst>
          </p:cNvPr>
          <p:cNvPicPr>
            <a:picLocks noChangeAspect="1"/>
          </p:cNvPicPr>
          <p:nvPr/>
        </p:nvPicPr>
        <p:blipFill>
          <a:blip r:embed="rId2"/>
          <a:stretch>
            <a:fillRect/>
          </a:stretch>
        </p:blipFill>
        <p:spPr>
          <a:xfrm>
            <a:off x="1999079" y="362606"/>
            <a:ext cx="4699478" cy="4539155"/>
          </a:xfrm>
          <a:prstGeom prst="rect">
            <a:avLst/>
          </a:prstGeom>
        </p:spPr>
      </p:pic>
    </p:spTree>
    <p:extLst>
      <p:ext uri="{BB962C8B-B14F-4D97-AF65-F5344CB8AC3E}">
        <p14:creationId xmlns:p14="http://schemas.microsoft.com/office/powerpoint/2010/main" val="303892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F6751-BD0D-40B2-90E1-7C94BDD7F4C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760BEA0-2DDD-428C-9BE4-07763EC83417}"/>
              </a:ext>
            </a:extLst>
          </p:cNvPr>
          <p:cNvPicPr>
            <a:picLocks noGrp="1" noChangeAspect="1"/>
          </p:cNvPicPr>
          <p:nvPr>
            <p:ph idx="1"/>
          </p:nvPr>
        </p:nvPicPr>
        <p:blipFill>
          <a:blip r:embed="rId2"/>
          <a:stretch>
            <a:fillRect/>
          </a:stretch>
        </p:blipFill>
        <p:spPr>
          <a:xfrm>
            <a:off x="567558" y="0"/>
            <a:ext cx="6059214" cy="4966233"/>
          </a:xfrm>
          <a:prstGeom prst="rect">
            <a:avLst/>
          </a:prstGeom>
        </p:spPr>
      </p:pic>
    </p:spTree>
    <p:extLst>
      <p:ext uri="{BB962C8B-B14F-4D97-AF65-F5344CB8AC3E}">
        <p14:creationId xmlns:p14="http://schemas.microsoft.com/office/powerpoint/2010/main" val="164719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BEC5-3028-4A76-B5FB-F7703E1394C9}"/>
              </a:ext>
            </a:extLst>
          </p:cNvPr>
          <p:cNvSpPr>
            <a:spLocks noGrp="1"/>
          </p:cNvSpPr>
          <p:nvPr>
            <p:ph type="title"/>
          </p:nvPr>
        </p:nvSpPr>
        <p:spPr/>
        <p:txBody>
          <a:bodyPr/>
          <a:lstStyle/>
          <a:p>
            <a:r>
              <a:rPr lang="de-DE" dirty="0"/>
              <a:t>Alles Populisten?</a:t>
            </a:r>
          </a:p>
        </p:txBody>
      </p:sp>
      <p:pic>
        <p:nvPicPr>
          <p:cNvPr id="11266" name="Picture 2" descr="Bildergebnis fÃ¼r podemos">
            <a:extLst>
              <a:ext uri="{FF2B5EF4-FFF2-40B4-BE49-F238E27FC236}">
                <a16:creationId xmlns:a16="http://schemas.microsoft.com/office/drawing/2014/main" id="{DC14558E-387C-41AC-9F7B-A5D67DA3D98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50824" y="1889378"/>
            <a:ext cx="4244975" cy="238955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ildergebnis fÃ¼r Afd demonstration">
            <a:extLst>
              <a:ext uri="{FF2B5EF4-FFF2-40B4-BE49-F238E27FC236}">
                <a16:creationId xmlns:a16="http://schemas.microsoft.com/office/drawing/2014/main" id="{BA8AF032-BE9A-4E59-9949-001DACB1CB29}"/>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2" y="1889379"/>
            <a:ext cx="4244975" cy="238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91928"/>
      </p:ext>
    </p:extLst>
  </p:cSld>
  <p:clrMapOvr>
    <a:masterClrMapping/>
  </p:clrMapOvr>
  <p:transition spd="slow"/>
</p:sld>
</file>

<file path=ppt/theme/theme1.xml><?xml version="1.0" encoding="utf-8"?>
<a:theme xmlns:a="http://schemas.openxmlformats.org/drawingml/2006/main" name="Vorlesung_15080_17.10.13">
  <a:themeElements>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fontScheme name="PPT_Vorlag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PT_Vorlage 1">
        <a:dk1>
          <a:srgbClr val="333333"/>
        </a:dk1>
        <a:lt1>
          <a:srgbClr val="FFFFFF"/>
        </a:lt1>
        <a:dk2>
          <a:srgbClr val="969696"/>
        </a:dk2>
        <a:lt2>
          <a:srgbClr val="FFFFFF"/>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PPT_Vorlage 2">
        <a:dk1>
          <a:srgbClr val="333333"/>
        </a:dk1>
        <a:lt1>
          <a:srgbClr val="FFFFFF"/>
        </a:lt1>
        <a:dk2>
          <a:srgbClr val="969696"/>
        </a:dk2>
        <a:lt2>
          <a:srgbClr val="0066CC"/>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567</TotalTime>
  <Words>317</Words>
  <Application>Microsoft Office PowerPoint</Application>
  <PresentationFormat>On-screen Show (16:9)</PresentationFormat>
  <Paragraphs>62</Paragraphs>
  <Slides>31</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Times New Roman</vt:lpstr>
      <vt:lpstr>Verdana</vt:lpstr>
      <vt:lpstr>Vorlesung_15080_17.10.13</vt:lpstr>
      <vt:lpstr>Das Politische System Deutschlands im internationalen Vergleich</vt:lpstr>
      <vt:lpstr>3</vt:lpstr>
      <vt:lpstr>Überblick </vt:lpstr>
      <vt:lpstr>Was ist Populismus? </vt:lpstr>
      <vt:lpstr>What is populism? II </vt:lpstr>
      <vt:lpstr>Kanye weiß was es heißt </vt:lpstr>
      <vt:lpstr>PowerPoint Presentation</vt:lpstr>
      <vt:lpstr>PowerPoint Presentation</vt:lpstr>
      <vt:lpstr>Alles Populisten?</vt:lpstr>
      <vt:lpstr>PowerPoint Presentation</vt:lpstr>
      <vt:lpstr>Diskussion und Gemeinsame Übung </vt:lpstr>
      <vt:lpstr>Das Problem der Definition </vt:lpstr>
      <vt:lpstr>Populismus als Politik oder Kommunikationsstil </vt:lpstr>
      <vt:lpstr>Populismus als Ideologie</vt:lpstr>
      <vt:lpstr>Populismus als Ideologie </vt:lpstr>
      <vt:lpstr>Wir sind das Volk – We are the people </vt:lpstr>
      <vt:lpstr>(Rechts) Populismus</vt:lpstr>
      <vt:lpstr>Beispiel: Populistische Einstellungen von Politikern </vt:lpstr>
      <vt:lpstr>Beispiel: Populistische Einstellungen </vt:lpstr>
      <vt:lpstr>Die AfD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Ergebnisse der Wahl 2017</vt:lpstr>
      <vt:lpstr>Ergebnisse der Wahl 2021</vt:lpstr>
    </vt:vector>
  </TitlesOfParts>
  <Company>Freie Universitaet Berlin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15080 „Einführung in das Regierungssystem Deutschlands“    Prof. Dr. Sabine Kropp</dc:title>
  <dc:creator>Kropp, Sabine</dc:creator>
  <dc:description>Version 0.9, 10.11.2005</dc:description>
  <cp:lastModifiedBy>C C</cp:lastModifiedBy>
  <cp:revision>565</cp:revision>
  <cp:lastPrinted>2015-10-12T07:54:51Z</cp:lastPrinted>
  <dcterms:created xsi:type="dcterms:W3CDTF">2013-10-17T07:50:24Z</dcterms:created>
  <dcterms:modified xsi:type="dcterms:W3CDTF">2021-11-11T12:16:08Z</dcterms:modified>
</cp:coreProperties>
</file>